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6"/>
  </p:notesMasterIdLst>
  <p:sldIdLst>
    <p:sldId id="392" r:id="rId2"/>
    <p:sldId id="6114" r:id="rId3"/>
    <p:sldId id="386" r:id="rId4"/>
    <p:sldId id="394" r:id="rId5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스마트공장" id="{E48EFF20-D496-4579-AA7E-4637430CCCFB}">
          <p14:sldIdLst>
            <p14:sldId id="392"/>
            <p14:sldId id="6114"/>
            <p14:sldId id="386"/>
            <p14:sldId id="3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659" userDrawn="1">
          <p15:clr>
            <a:srgbClr val="A4A3A4"/>
          </p15:clr>
        </p15:guide>
        <p15:guide id="3" orient="horz" pos="1026" userDrawn="1">
          <p15:clr>
            <a:srgbClr val="A4A3A4"/>
          </p15:clr>
        </p15:guide>
        <p15:guide id="5" pos="126" userDrawn="1">
          <p15:clr>
            <a:srgbClr val="A4A3A4"/>
          </p15:clr>
        </p15:guide>
        <p15:guide id="6" pos="172" userDrawn="1">
          <p15:clr>
            <a:srgbClr val="A4A3A4"/>
          </p15:clr>
        </p15:guide>
        <p15:guide id="7" pos="5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  <a:srgbClr val="FFFFD1"/>
    <a:srgbClr val="C0C0C0"/>
    <a:srgbClr val="095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44" autoAdjust="0"/>
    <p:restoredTop sz="95492" autoAdjust="0"/>
  </p:normalViewPr>
  <p:slideViewPr>
    <p:cSldViewPr>
      <p:cViewPr varScale="1">
        <p:scale>
          <a:sx n="110" d="100"/>
          <a:sy n="110" d="100"/>
        </p:scale>
        <p:origin x="1002" y="102"/>
      </p:cViewPr>
      <p:guideLst>
        <p:guide orient="horz" pos="2160"/>
        <p:guide orient="horz" pos="2659"/>
        <p:guide orient="horz" pos="1026"/>
        <p:guide pos="126"/>
        <p:guide pos="172"/>
        <p:guide pos="580"/>
      </p:guideLst>
    </p:cSldViewPr>
  </p:slideViewPr>
  <p:outlineViewPr>
    <p:cViewPr>
      <p:scale>
        <a:sx n="33" d="100"/>
        <a:sy n="33" d="100"/>
      </p:scale>
      <p:origin x="0" y="-395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76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5D063-6AE3-4296-8563-A45FC4051005}" type="datetimeFigureOut">
              <a:rPr lang="ko-KR" altLang="en-US" smtClean="0"/>
              <a:t>2025-06-05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650FA3-A523-420B-AFBD-F6DF34436F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322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기본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545288" y="6424308"/>
            <a:ext cx="2311400" cy="365124"/>
          </a:xfrm>
        </p:spPr>
        <p:txBody>
          <a:bodyPr/>
          <a:lstStyle>
            <a:lvl1pPr>
              <a:defRPr sz="1066" i="1"/>
            </a:lvl1pPr>
          </a:lstStyle>
          <a:p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-  </a:t>
            </a:r>
            <a:fld id="{B0570171-7613-4B5B-8729-8C14A0BF1B9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ko-KR" altLang="en-US" dirty="0">
                <a:solidFill>
                  <a:prstClr val="black">
                    <a:tint val="75000"/>
                  </a:prstClr>
                </a:solidFill>
              </a:rPr>
              <a:t>  </a:t>
            </a:r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-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1" descr="PPT-A3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49"/>
          <a:stretch/>
        </p:blipFill>
        <p:spPr>
          <a:xfrm>
            <a:off x="0" y="1"/>
            <a:ext cx="9906000" cy="69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7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4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4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1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5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-</a:t>
            </a:r>
            <a:fld id="{B0570171-7613-4B5B-8729-8C14A0BF1B9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r>
              <a:rPr lang="en-US" altLang="ko-KR">
                <a:solidFill>
                  <a:prstClr val="black">
                    <a:tint val="75000"/>
                  </a:prstClr>
                </a:solidFill>
              </a:rPr>
              <a:t>-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1" descr="PPT-A3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849"/>
          <a:stretch/>
        </p:blipFill>
        <p:spPr>
          <a:xfrm>
            <a:off x="0" y="1"/>
            <a:ext cx="9906000" cy="69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10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hf hdr="0" ftr="0" dt="0"/>
  <p:txStyles>
    <p:titleStyle>
      <a:lvl1pPr algn="ctr" defTabSz="885871" rtl="0" eaLnBrk="1" latinLnBrk="1" hangingPunct="1">
        <a:spcBef>
          <a:spcPct val="0"/>
        </a:spcBef>
        <a:buNone/>
        <a:defRPr sz="42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2202" indent="-332202" algn="l" defTabSz="885871" rtl="0" eaLnBrk="1" latinLnBrk="1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19770" indent="-276835" algn="l" defTabSz="885871" rtl="0" eaLnBrk="1" latinLnBrk="1" hangingPunct="1">
        <a:spcBef>
          <a:spcPct val="20000"/>
        </a:spcBef>
        <a:buFont typeface="Arial" pitchFamily="34" charset="0"/>
        <a:buChar char="–"/>
        <a:defRPr sz="2713" kern="1200">
          <a:solidFill>
            <a:schemeClr val="tx1"/>
          </a:solidFill>
          <a:latin typeface="+mn-lt"/>
          <a:ea typeface="+mn-ea"/>
          <a:cs typeface="+mn-cs"/>
        </a:defRPr>
      </a:lvl2pPr>
      <a:lvl3pPr marL="1107338" indent="-221468" algn="l" defTabSz="885871" rtl="0" eaLnBrk="1" latinLnBrk="1" hangingPunct="1">
        <a:spcBef>
          <a:spcPct val="20000"/>
        </a:spcBef>
        <a:buFont typeface="Arial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3pPr>
      <a:lvl4pPr marL="1550274" indent="-221468" algn="l" defTabSz="885871" rtl="0" eaLnBrk="1" latinLnBrk="1" hangingPunct="1">
        <a:spcBef>
          <a:spcPct val="20000"/>
        </a:spcBef>
        <a:buFont typeface="Arial" pitchFamily="34" charset="0"/>
        <a:buChar char="–"/>
        <a:defRPr sz="1938" kern="1200">
          <a:solidFill>
            <a:schemeClr val="tx1"/>
          </a:solidFill>
          <a:latin typeface="+mn-lt"/>
          <a:ea typeface="+mn-ea"/>
          <a:cs typeface="+mn-cs"/>
        </a:defRPr>
      </a:lvl4pPr>
      <a:lvl5pPr marL="1993209" indent="-221468" algn="l" defTabSz="885871" rtl="0" eaLnBrk="1" latinLnBrk="1" hangingPunct="1">
        <a:spcBef>
          <a:spcPct val="20000"/>
        </a:spcBef>
        <a:buFont typeface="Arial" pitchFamily="34" charset="0"/>
        <a:buChar char="»"/>
        <a:defRPr sz="1938" kern="1200">
          <a:solidFill>
            <a:schemeClr val="tx1"/>
          </a:solidFill>
          <a:latin typeface="+mn-lt"/>
          <a:ea typeface="+mn-ea"/>
          <a:cs typeface="+mn-cs"/>
        </a:defRPr>
      </a:lvl5pPr>
      <a:lvl6pPr marL="2436144" indent="-221468" algn="l" defTabSz="885871" rtl="0" eaLnBrk="1" latinLnBrk="1" hangingPunct="1">
        <a:spcBef>
          <a:spcPct val="20000"/>
        </a:spcBef>
        <a:buFont typeface="Arial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6pPr>
      <a:lvl7pPr marL="2879080" indent="-221468" algn="l" defTabSz="885871" rtl="0" eaLnBrk="1" latinLnBrk="1" hangingPunct="1">
        <a:spcBef>
          <a:spcPct val="20000"/>
        </a:spcBef>
        <a:buFont typeface="Arial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7pPr>
      <a:lvl8pPr marL="3322015" indent="-221468" algn="l" defTabSz="885871" rtl="0" eaLnBrk="1" latinLnBrk="1" hangingPunct="1">
        <a:spcBef>
          <a:spcPct val="20000"/>
        </a:spcBef>
        <a:buFont typeface="Arial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8pPr>
      <a:lvl9pPr marL="3764951" indent="-221468" algn="l" defTabSz="885871" rtl="0" eaLnBrk="1" latinLnBrk="1" hangingPunct="1">
        <a:spcBef>
          <a:spcPct val="20000"/>
        </a:spcBef>
        <a:buFont typeface="Arial" pitchFamily="34" charset="0"/>
        <a:buChar char="•"/>
        <a:defRPr sz="19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1pPr>
      <a:lvl2pPr marL="442935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2pPr>
      <a:lvl3pPr marL="885871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3pPr>
      <a:lvl4pPr marL="1328806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4pPr>
      <a:lvl5pPr marL="1771741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5pPr>
      <a:lvl6pPr marL="2214677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6pPr>
      <a:lvl7pPr marL="2657612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7pPr>
      <a:lvl8pPr marL="3100548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8pPr>
      <a:lvl9pPr marL="3543483" algn="l" defTabSz="885871" rtl="0" eaLnBrk="1" latinLnBrk="1" hangingPunct="1">
        <a:defRPr sz="17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kbiz.or.kr/ko/contents/bbs/view.do?mnSeq=207&amp;seq=156432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mailto:smartposco@kbiz.or.kr" TargetMode="External"/><Relationship Id="rId4" Type="http://schemas.openxmlformats.org/officeDocument/2006/relationships/hyperlink" Target="http://www.smart-factory.kr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6WCZ7nPpFE?si=tW0SeWvRa4Fkaudw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6WCZ7nPpFE?si=U_bxXHPiBnO5jdT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부제목 2">
            <a:extLst>
              <a:ext uri="{FF2B5EF4-FFF2-40B4-BE49-F238E27FC236}">
                <a16:creationId xmlns:a16="http://schemas.microsoft.com/office/drawing/2014/main" id="{B5E451A2-0C21-6E50-8B66-B5F8520DB4E2}"/>
              </a:ext>
            </a:extLst>
          </p:cNvPr>
          <p:cNvSpPr txBox="1">
            <a:spLocks/>
          </p:cNvSpPr>
          <p:nvPr/>
        </p:nvSpPr>
        <p:spPr bwMode="auto">
          <a:xfrm>
            <a:off x="174054" y="191078"/>
            <a:ext cx="8809051" cy="36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lIns="27000" tIns="27000" rIns="27000" bIns="27000">
            <a:sp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0" i="0" spc="-300">
                <a:solidFill>
                  <a:srgbClr val="05507D"/>
                </a:solidFill>
                <a:latin typeface="[Yoon] 윤고딕 130_OTF"/>
                <a:ea typeface="[Yoon] 윤고딕 130_OTF"/>
                <a:cs typeface="[Yoon] 윤고딕 130_OTF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ko-KR" altLang="en-US" sz="2000" b="1" spc="-100">
                <a:latin typeface="+mj-ea"/>
                <a:ea typeface="+mj-ea"/>
                <a:cs typeface="Helvetica Neue"/>
              </a:rPr>
              <a:t>포스코 스마트공장 구축 지원사업 안내</a:t>
            </a:r>
            <a:endParaRPr lang="ko-KR" altLang="en-US" sz="1600" b="1" spc="-100" dirty="0">
              <a:latin typeface="+mj-ea"/>
              <a:ea typeface="+mj-ea"/>
              <a:cs typeface="Helvetica Neue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8F19EEE5-0183-3CB9-B443-37E7E73388A3}"/>
              </a:ext>
            </a:extLst>
          </p:cNvPr>
          <p:cNvSpPr/>
          <p:nvPr/>
        </p:nvSpPr>
        <p:spPr>
          <a:xfrm>
            <a:off x="751947" y="1260021"/>
            <a:ext cx="8951024" cy="3061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제조 공장에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IT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기술을 활용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도입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하여 생산공장을 지능화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최적화하게 되면 </a:t>
            </a:r>
            <a:endParaRPr kumimoji="1" lang="en-US" altLang="ko-KR" sz="1400" b="1"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latin typeface="+mn-ea"/>
                <a:cs typeface="Pretendard" pitchFamily="2" charset="-127"/>
              </a:rPr>
              <a:t>생산 시 낭비가 줄어들고 기업의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체질개선 및 생산성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  <a:sym typeface="Wingdings 2" panose="05020102010507070707" pitchFamily="18" charset="2"/>
              </a:rPr>
              <a:t>수익성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 향상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으로 이어집니다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. </a:t>
            </a:r>
          </a:p>
          <a:p>
            <a:pPr defTabSz="841522" fontAlgn="base">
              <a:lnSpc>
                <a:spcPts val="2200"/>
              </a:lnSpc>
              <a:spcBef>
                <a:spcPts val="90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latin typeface="+mn-ea"/>
                <a:cs typeface="Pretendard" pitchFamily="2" charset="-127"/>
              </a:rPr>
              <a:t>포스코 스마트공장 사업은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매년 중기부 주관으로 진행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되며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,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 금년도에는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6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월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16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일부터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24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일까지 중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  <a:sym typeface="Wingdings 2" panose="05020102010507070707" pitchFamily="18" charset="2"/>
              </a:rPr>
              <a:t>기중앙회를를 통해 도입 희망 기업의 추가모집을 진행</a:t>
            </a:r>
            <a:r>
              <a:rPr kumimoji="1" lang="ko-KR" altLang="en-US" sz="1400" b="1">
                <a:latin typeface="+mn-ea"/>
                <a:cs typeface="Pretendard" pitchFamily="2" charset="-127"/>
                <a:sym typeface="Wingdings 2" panose="05020102010507070707" pitchFamily="18" charset="2"/>
              </a:rPr>
              <a:t>합니다</a:t>
            </a:r>
            <a:r>
              <a:rPr kumimoji="1" lang="en-US" altLang="ko-KR" sz="1400" b="1">
                <a:latin typeface="+mn-ea"/>
                <a:cs typeface="Pretendard" pitchFamily="2" charset="-127"/>
                <a:sym typeface="Wingdings 2" panose="05020102010507070707" pitchFamily="18" charset="2"/>
              </a:rPr>
              <a:t>. </a:t>
            </a:r>
            <a:r>
              <a:rPr kumimoji="1" lang="ko-KR" altLang="en-US" sz="1400" b="1">
                <a:latin typeface="+mn-ea"/>
                <a:cs typeface="Pretendard" pitchFamily="2" charset="-127"/>
                <a:sym typeface="Wingdings 2" panose="05020102010507070707" pitchFamily="18" charset="2"/>
              </a:rPr>
              <a:t>금번 추가모집에서는 </a:t>
            </a:r>
            <a:r>
              <a:rPr kumimoji="1" lang="ko-KR" altLang="en-US" sz="1400" b="1" u="sng">
                <a:solidFill>
                  <a:srgbClr val="0000FF"/>
                </a:solidFill>
                <a:latin typeface="+mn-ea"/>
                <a:cs typeface="Pretendard" pitchFamily="2" charset="-127"/>
                <a:sym typeface="Wingdings 2" panose="05020102010507070707" pitchFamily="18" charset="2"/>
              </a:rPr>
              <a:t>중견기업도 지원이 가능</a:t>
            </a:r>
            <a:r>
              <a:rPr kumimoji="1" lang="ko-KR" altLang="en-US" sz="1400" b="1">
                <a:latin typeface="+mn-ea"/>
                <a:cs typeface="Pretendard" pitchFamily="2" charset="-127"/>
                <a:sym typeface="Wingdings 2" panose="05020102010507070707" pitchFamily="18" charset="2"/>
              </a:rPr>
              <a:t>합니다</a:t>
            </a:r>
            <a:r>
              <a:rPr kumimoji="1" lang="en-US" altLang="ko-KR" sz="1400" b="1">
                <a:latin typeface="+mn-ea"/>
                <a:cs typeface="Pretendard" pitchFamily="2" charset="-127"/>
                <a:sym typeface="Wingdings 2" panose="05020102010507070707" pitchFamily="18" charset="2"/>
              </a:rPr>
              <a:t>.</a:t>
            </a:r>
            <a:br>
              <a:rPr kumimoji="1" lang="en-US" altLang="ko-KR" sz="1400" b="1">
                <a:latin typeface="+mn-ea"/>
                <a:cs typeface="Pretendard" pitchFamily="2" charset="-127"/>
                <a:sym typeface="Wingdings 2" panose="05020102010507070707" pitchFamily="18" charset="2"/>
              </a:rPr>
            </a:br>
            <a:r>
              <a:rPr kumimoji="1" lang="ko-KR" altLang="en-US" sz="1400" u="sng">
                <a:solidFill>
                  <a:srgbClr val="7030A0"/>
                </a:solidFill>
                <a:latin typeface="+mn-ea"/>
                <a:cs typeface="Pretendard" pitchFamily="2" charset="-127"/>
                <a:sym typeface="Wingdings 2" panose="05020102010507070707" pitchFamily="18" charset="2"/>
              </a:rPr>
              <a:t>☎ 중기중앙회 </a:t>
            </a:r>
            <a:r>
              <a:rPr kumimoji="1" lang="en-US" altLang="ko-KR" sz="1400" u="sng">
                <a:solidFill>
                  <a:srgbClr val="7030A0"/>
                </a:solidFill>
                <a:latin typeface="+mn-ea"/>
                <a:cs typeface="Pretendard" pitchFamily="2" charset="-127"/>
                <a:sym typeface="Wingdings 2" panose="05020102010507070707" pitchFamily="18" charset="2"/>
              </a:rPr>
              <a:t>02-2124-4311</a:t>
            </a:r>
            <a:endParaRPr kumimoji="1" lang="en-US" altLang="ko-KR" sz="1400" u="sng">
              <a:solidFill>
                <a:srgbClr val="7030A0"/>
              </a:solidFill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2200"/>
              </a:lnSpc>
              <a:spcBef>
                <a:spcPts val="90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총 사업비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4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억원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*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으로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MES(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공장 운영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), ERP(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기업 자원 관리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), SCM(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공급 사슬 관리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), PLM(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제품 개발 지원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및 </a:t>
            </a:r>
            <a:b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</a:b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제조 자동화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공정 시뮬레이션 등에 활용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이 가능합니다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. </a:t>
            </a:r>
          </a:p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400" b="1">
                <a:latin typeface="+mn-ea"/>
                <a:cs typeface="Pretendard" pitchFamily="2" charset="-127"/>
              </a:rPr>
              <a:t>(*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포스코 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30% : 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중기부 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30% : </a:t>
            </a:r>
            <a:r>
              <a:rPr kumimoji="1" lang="ko-KR" altLang="en-US" sz="1400" b="1" u="sng">
                <a:latin typeface="+mn-ea"/>
                <a:cs typeface="Pretendard" pitchFamily="2" charset="-127"/>
              </a:rPr>
              <a:t>도입기업 </a:t>
            </a:r>
            <a:r>
              <a:rPr kumimoji="1" lang="en-US" altLang="ko-KR" sz="1400" b="1" u="sng">
                <a:latin typeface="+mn-ea"/>
                <a:cs typeface="Pretendard" pitchFamily="2" charset="-127"/>
              </a:rPr>
              <a:t>40%(</a:t>
            </a:r>
            <a:r>
              <a:rPr kumimoji="1" lang="ko-KR" altLang="en-US" sz="1400" b="1" u="sng">
                <a:latin typeface="+mn-ea"/>
                <a:cs typeface="Pretendard" pitchFamily="2" charset="-127"/>
              </a:rPr>
              <a:t>참여기업 자부담</a:t>
            </a:r>
            <a:r>
              <a:rPr kumimoji="1" lang="en-US" altLang="ko-KR" sz="1400" b="1" u="sng">
                <a:latin typeface="+mn-ea"/>
                <a:cs typeface="Pretendard" pitchFamily="2" charset="-127"/>
              </a:rPr>
              <a:t>)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 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배분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총 사업비 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4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억원 초과 시 자부담 조건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)</a:t>
            </a:r>
          </a:p>
          <a:p>
            <a:pPr defTabSz="841522" fontAlgn="base">
              <a:lnSpc>
                <a:spcPts val="2200"/>
              </a:lnSpc>
              <a:spcBef>
                <a:spcPts val="90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latin typeface="+mn-ea"/>
                <a:cs typeface="Pretendard" pitchFamily="2" charset="-127"/>
              </a:rPr>
              <a:t>포스코그룹 전문가가 구축 희망기업을 점검하고 구축 방향을 컨설팅하여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효과 및 만족도가 높습니다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. </a:t>
            </a:r>
            <a:r>
              <a:rPr lang="ko-KR" altLang="en-US" sz="1200" u="sng">
                <a:solidFill>
                  <a:srgbClr val="0563C1"/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  <a:hlinkClick r:id="rId2"/>
              </a:rPr>
              <a:t>링</a:t>
            </a:r>
            <a:r>
              <a:rPr lang="en-US" altLang="ko-KR" sz="1200" u="sng">
                <a:solidFill>
                  <a:srgbClr val="0563C1"/>
                </a:solidFill>
                <a:effectLst/>
                <a:latin typeface="맑은 고딕" panose="020B0503020000020004" pitchFamily="50" charset="-127"/>
                <a:cs typeface="Times New Roman" panose="02020603050405020304" pitchFamily="18" charset="0"/>
                <a:hlinkClick r:id="rId2"/>
              </a:rPr>
              <a:t>크</a:t>
            </a:r>
            <a:endParaRPr kumimoji="1" lang="en-US" altLang="ko-KR" sz="1200" b="1">
              <a:latin typeface="+mn-ea"/>
              <a:cs typeface="Pretendard" pitchFamily="2" charset="-127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8ECABACF-0C14-4F55-D916-65386AD427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5875" y="794091"/>
            <a:ext cx="1645462" cy="1141001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4E778EC2-B0B9-7AEF-4823-B229192A928E}"/>
              </a:ext>
            </a:extLst>
          </p:cNvPr>
          <p:cNvSpPr/>
          <p:nvPr/>
        </p:nvSpPr>
        <p:spPr>
          <a:xfrm>
            <a:off x="588465" y="858377"/>
            <a:ext cx="5086562" cy="348557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pPr marL="0" marR="0" lvl="0" indent="0" defTabSz="914400" eaLnBrk="0" latinLnBrk="0" hangingPunct="0">
              <a:lnSpc>
                <a:spcPct val="90000"/>
              </a:lnSpc>
              <a:buClr>
                <a:srgbClr val="FF0000"/>
              </a:buClr>
              <a:buSzPct val="130000"/>
              <a:buFontTx/>
              <a:buNone/>
              <a:tabLst/>
              <a:defRPr/>
            </a:pPr>
            <a:r>
              <a:rPr lang="ko-KR" altLang="en-US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포스코 스마트공장 구축 지원사업이란</a:t>
            </a:r>
            <a:r>
              <a:rPr lang="en-US" altLang="ko-KR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?</a:t>
            </a:r>
            <a:endParaRPr lang="ko-KR" altLang="en-US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B14117EB-8353-666D-5A5C-496DE8586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72480" y="788258"/>
            <a:ext cx="355447" cy="35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252BDA77-FF77-77F3-6290-873DFA480A55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39057" y="1284229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EEA7B84F-9322-1433-7C47-40A74D0D8B90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40539" y="1962132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B3C4A360-6D4D-17F3-9FB6-981023335248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42021" y="2933152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FE05F831-0189-9C55-A094-FDA5A08B9D1D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49811" y="3872569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97F1A25F-BAD3-E4C9-4599-DA3818B550E5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49811" y="5501307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직사각형 22">
            <a:extLst>
              <a:ext uri="{FF2B5EF4-FFF2-40B4-BE49-F238E27FC236}">
                <a16:creationId xmlns:a16="http://schemas.microsoft.com/office/drawing/2014/main" id="{770B56FD-4402-6D61-CB11-2F0CD7B4F630}"/>
              </a:ext>
            </a:extLst>
          </p:cNvPr>
          <p:cNvSpPr/>
          <p:nvPr/>
        </p:nvSpPr>
        <p:spPr>
          <a:xfrm>
            <a:off x="751947" y="5473699"/>
            <a:ext cx="8951024" cy="907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latin typeface="+mn-ea"/>
                <a:cs typeface="Pretendard" pitchFamily="2" charset="-127"/>
              </a:rPr>
              <a:t>스마트공장 솔루션은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설계 및 개발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제조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유통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  <a:sym typeface="Wingdings 2" panose="05020102010507070707" pitchFamily="18" charset="2"/>
              </a:rPr>
              <a:t>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물류 등 생산 과정 어디에나 적용할 수 있습니다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.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 </a:t>
            </a:r>
            <a:endParaRPr kumimoji="1" lang="en-US" altLang="ko-KR" sz="1400" b="1">
              <a:solidFill>
                <a:srgbClr val="3333FF"/>
              </a:solidFill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latin typeface="+mn-ea"/>
                <a:cs typeface="Pretendard" pitchFamily="2" charset="-127"/>
              </a:rPr>
              <a:t>제조 중소기업이라면 어느 곳이나 </a:t>
            </a:r>
            <a:r>
              <a:rPr kumimoji="1" lang="ko-KR" altLang="en-US" sz="1400" b="1" u="sng">
                <a:latin typeface="+mn-ea"/>
                <a:cs typeface="Pretendard" pitchFamily="2" charset="-127"/>
              </a:rPr>
              <a:t>사업자등록 기준지별 참여가 가능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하고 </a:t>
            </a:r>
            <a:endParaRPr kumimoji="1" lang="en-US" altLang="ko-KR" sz="1400" b="1"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400" b="1">
                <a:latin typeface="+mn-ea"/>
                <a:cs typeface="Pretendard" pitchFamily="2" charset="-127"/>
              </a:rPr>
              <a:t>IT 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솔루션을 제공하는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DX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기업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(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스마트공장 공급기업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과 구상한 사업 계획을 제출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하여 심사를 받게 됩니다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. </a:t>
            </a:r>
          </a:p>
        </p:txBody>
      </p:sp>
      <p:graphicFrame>
        <p:nvGraphicFramePr>
          <p:cNvPr id="25" name="표 4">
            <a:extLst>
              <a:ext uri="{FF2B5EF4-FFF2-40B4-BE49-F238E27FC236}">
                <a16:creationId xmlns:a16="http://schemas.microsoft.com/office/drawing/2014/main" id="{44ADED65-6CBA-34E1-C5BC-BCBCE748F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10654"/>
              </p:ext>
            </p:extLst>
          </p:nvPr>
        </p:nvGraphicFramePr>
        <p:xfrm>
          <a:off x="913731" y="4153419"/>
          <a:ext cx="8206633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580">
                  <a:extLst>
                    <a:ext uri="{9D8B030D-6E8A-4147-A177-3AD203B41FA5}">
                      <a16:colId xmlns:a16="http://schemas.microsoft.com/office/drawing/2014/main" val="718725977"/>
                    </a:ext>
                  </a:extLst>
                </a:gridCol>
                <a:gridCol w="980579">
                  <a:extLst>
                    <a:ext uri="{9D8B030D-6E8A-4147-A177-3AD203B41FA5}">
                      <a16:colId xmlns:a16="http://schemas.microsoft.com/office/drawing/2014/main" val="1570981312"/>
                    </a:ext>
                  </a:extLst>
                </a:gridCol>
                <a:gridCol w="980579">
                  <a:extLst>
                    <a:ext uri="{9D8B030D-6E8A-4147-A177-3AD203B41FA5}">
                      <a16:colId xmlns:a16="http://schemas.microsoft.com/office/drawing/2014/main" val="3776450650"/>
                    </a:ext>
                  </a:extLst>
                </a:gridCol>
                <a:gridCol w="980579">
                  <a:extLst>
                    <a:ext uri="{9D8B030D-6E8A-4147-A177-3AD203B41FA5}">
                      <a16:colId xmlns:a16="http://schemas.microsoft.com/office/drawing/2014/main" val="4288522936"/>
                    </a:ext>
                  </a:extLst>
                </a:gridCol>
                <a:gridCol w="980579">
                  <a:extLst>
                    <a:ext uri="{9D8B030D-6E8A-4147-A177-3AD203B41FA5}">
                      <a16:colId xmlns:a16="http://schemas.microsoft.com/office/drawing/2014/main" val="958061511"/>
                    </a:ext>
                  </a:extLst>
                </a:gridCol>
                <a:gridCol w="980579">
                  <a:extLst>
                    <a:ext uri="{9D8B030D-6E8A-4147-A177-3AD203B41FA5}">
                      <a16:colId xmlns:a16="http://schemas.microsoft.com/office/drawing/2014/main" val="2355886939"/>
                    </a:ext>
                  </a:extLst>
                </a:gridCol>
                <a:gridCol w="980579">
                  <a:extLst>
                    <a:ext uri="{9D8B030D-6E8A-4147-A177-3AD203B41FA5}">
                      <a16:colId xmlns:a16="http://schemas.microsoft.com/office/drawing/2014/main" val="1729000608"/>
                    </a:ext>
                  </a:extLst>
                </a:gridCol>
                <a:gridCol w="980579">
                  <a:extLst>
                    <a:ext uri="{9D8B030D-6E8A-4147-A177-3AD203B41FA5}">
                      <a16:colId xmlns:a16="http://schemas.microsoft.com/office/drawing/2014/main" val="1996908241"/>
                    </a:ext>
                  </a:extLst>
                </a:gridCol>
              </a:tblGrid>
              <a:tr h="137686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>
                          <a:solidFill>
                            <a:sysClr val="windowText" lastClr="000000"/>
                          </a:solidFill>
                        </a:rPr>
                        <a:t>구분</a:t>
                      </a:r>
                    </a:p>
                  </a:txBody>
                  <a:tcPr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ko-KR" altLang="en-US" sz="1200">
                          <a:solidFill>
                            <a:sysClr val="windowText" lastClr="000000"/>
                          </a:solidFill>
                        </a:rPr>
                        <a:t>성과</a:t>
                      </a:r>
                    </a:p>
                  </a:txBody>
                  <a:tcPr marT="0" marB="0" anchor="ctr" anchorCtr="1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200">
                          <a:solidFill>
                            <a:sysClr val="windowText" lastClr="000000"/>
                          </a:solidFill>
                        </a:rPr>
                        <a:t>증감률</a:t>
                      </a:r>
                    </a:p>
                  </a:txBody>
                  <a:tcPr marT="0" marB="0" anchor="ctr" anchorCtr="1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921716"/>
                  </a:ext>
                </a:extLst>
              </a:tr>
              <a:tr h="128280">
                <a:tc vMerge="1">
                  <a:txBody>
                    <a:bodyPr/>
                    <a:lstStyle/>
                    <a:p>
                      <a:pPr latinLnBrk="1"/>
                      <a:endParaRPr lang="ko-KR" altLang="en-US" sz="15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도입기업</a:t>
                      </a: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5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미도입기업</a:t>
                      </a: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5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도입기업</a:t>
                      </a:r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(%)</a:t>
                      </a:r>
                      <a:endParaRPr lang="ko-KR" altLang="en-US" sz="12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미도입기업</a:t>
                      </a:r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(%)</a:t>
                      </a:r>
                      <a:endParaRPr lang="ko-KR" altLang="en-US" sz="12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L="72000" marR="72000" marT="0" marB="0" anchor="ctr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차이</a:t>
                      </a:r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(%p)</a:t>
                      </a:r>
                      <a:endParaRPr lang="ko-KR" altLang="en-US" sz="12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256578"/>
                  </a:ext>
                </a:extLst>
              </a:tr>
              <a:tr h="128280">
                <a:tc vMerge="1">
                  <a:txBody>
                    <a:bodyPr/>
                    <a:lstStyle/>
                    <a:p>
                      <a:pPr latinLnBrk="1"/>
                      <a:endParaRPr lang="ko-KR" altLang="en-US" sz="15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‘18</a:t>
                      </a:r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‘22</a:t>
                      </a:r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‘18</a:t>
                      </a:r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‘22</a:t>
                      </a:r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년</a:t>
                      </a: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5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5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sz="150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9521439"/>
                  </a:ext>
                </a:extLst>
              </a:tr>
              <a:tr h="1282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매출액</a:t>
                      </a:r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200" b="0">
                          <a:solidFill>
                            <a:sysClr val="windowText" lastClr="000000"/>
                          </a:solidFill>
                        </a:rPr>
                        <a:t>억원</a:t>
                      </a:r>
                      <a:r>
                        <a:rPr lang="en-US" altLang="ko-KR" sz="1200" b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2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73.3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119.7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71.4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86.0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63.4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20.5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42.9</a:t>
                      </a:r>
                      <a:endParaRPr lang="ko-KR" altLang="en-US" sz="12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593924"/>
                  </a:ext>
                </a:extLst>
              </a:tr>
              <a:tr h="1282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영업이익</a:t>
                      </a:r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200" b="0">
                          <a:solidFill>
                            <a:sysClr val="windowText" lastClr="000000"/>
                          </a:solidFill>
                        </a:rPr>
                        <a:t>억원</a:t>
                      </a:r>
                      <a:r>
                        <a:rPr lang="en-US" altLang="ko-KR" sz="1200" b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2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2.8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4.2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3.4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3.7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50.5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9.9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40.6</a:t>
                      </a:r>
                      <a:endParaRPr lang="ko-KR" altLang="en-US" sz="12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488262"/>
                  </a:ext>
                </a:extLst>
              </a:tr>
              <a:tr h="1282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R&amp;D(</a:t>
                      </a:r>
                      <a:r>
                        <a:rPr lang="ko-KR" altLang="en-US" sz="1200" b="0">
                          <a:solidFill>
                            <a:sysClr val="windowText" lastClr="000000"/>
                          </a:solidFill>
                        </a:rPr>
                        <a:t>억원</a:t>
                      </a:r>
                      <a:r>
                        <a:rPr lang="en-US" altLang="ko-KR" sz="1200" b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2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1.9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2.0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2.2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2.2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6.7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-0.2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6.9</a:t>
                      </a:r>
                      <a:endParaRPr lang="ko-KR" altLang="en-US" sz="12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382235"/>
                  </a:ext>
                </a:extLst>
              </a:tr>
              <a:tr h="1282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>
                          <a:solidFill>
                            <a:sysClr val="windowText" lastClr="000000"/>
                          </a:solidFill>
                        </a:rPr>
                        <a:t>종사자 수</a:t>
                      </a:r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200" b="0">
                          <a:solidFill>
                            <a:sysClr val="windowText" lastClr="000000"/>
                          </a:solidFill>
                        </a:rPr>
                        <a:t>명</a:t>
                      </a:r>
                      <a:r>
                        <a:rPr lang="en-US" altLang="ko-KR" sz="1200" b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200" b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28.8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28.4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23.1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22.2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-1.3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>
                          <a:solidFill>
                            <a:sysClr val="windowText" lastClr="000000"/>
                          </a:solidFill>
                        </a:rPr>
                        <a:t>-3.7</a:t>
                      </a:r>
                      <a:endParaRPr lang="ko-KR" altLang="en-US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190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b="1">
                          <a:solidFill>
                            <a:sysClr val="windowText" lastClr="000000"/>
                          </a:solidFill>
                        </a:rPr>
                        <a:t>2.4</a:t>
                      </a:r>
                      <a:endParaRPr lang="ko-KR" altLang="en-US" sz="12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T="0" marB="0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63426"/>
                  </a:ext>
                </a:extLst>
              </a:tr>
            </a:tbl>
          </a:graphicData>
        </a:graphic>
      </p:graphicFrame>
      <p:pic>
        <p:nvPicPr>
          <p:cNvPr id="26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EE9FE485-3563-42BF-ACE3-C509E89B4C5D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54658" y="6400547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직사각형 26">
            <a:extLst>
              <a:ext uri="{FF2B5EF4-FFF2-40B4-BE49-F238E27FC236}">
                <a16:creationId xmlns:a16="http://schemas.microsoft.com/office/drawing/2014/main" id="{1D6FA1CC-DA57-D0E8-0AEE-2AB20B5A25EA}"/>
              </a:ext>
            </a:extLst>
          </p:cNvPr>
          <p:cNvSpPr/>
          <p:nvPr/>
        </p:nvSpPr>
        <p:spPr>
          <a:xfrm>
            <a:off x="756794" y="6372939"/>
            <a:ext cx="8951024" cy="343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추가 모집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(6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월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→ 서류 심사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(~6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월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→ 서류 통과 기업 현장실사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(~7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월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→ 협약체결 및 사업착수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(9~12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월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) </a:t>
            </a: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 </a:t>
            </a:r>
            <a:endParaRPr kumimoji="1" lang="en-US" altLang="ko-KR" sz="1400" b="1">
              <a:solidFill>
                <a:srgbClr val="3333FF"/>
              </a:solidFill>
              <a:latin typeface="+mn-ea"/>
              <a:cs typeface="Pretendard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9836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0426E-C4E8-CE2A-CD42-FDFD5DD800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부제목 2">
            <a:extLst>
              <a:ext uri="{FF2B5EF4-FFF2-40B4-BE49-F238E27FC236}">
                <a16:creationId xmlns:a16="http://schemas.microsoft.com/office/drawing/2014/main" id="{BECCF19E-CE1F-B52C-8206-788DC41AA062}"/>
              </a:ext>
            </a:extLst>
          </p:cNvPr>
          <p:cNvSpPr txBox="1">
            <a:spLocks/>
          </p:cNvSpPr>
          <p:nvPr/>
        </p:nvSpPr>
        <p:spPr bwMode="auto">
          <a:xfrm>
            <a:off x="174054" y="191078"/>
            <a:ext cx="8809051" cy="36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lIns="27000" tIns="27000" rIns="27000" bIns="27000">
            <a:sp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0" i="0" spc="-300">
                <a:solidFill>
                  <a:srgbClr val="05507D"/>
                </a:solidFill>
                <a:latin typeface="[Yoon] 윤고딕 130_OTF"/>
                <a:ea typeface="[Yoon] 윤고딕 130_OTF"/>
                <a:cs typeface="[Yoon] 윤고딕 130_OTF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ko-KR" altLang="en-US" sz="2000" b="1" spc="-100"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  <a:cs typeface="Helvetica Neue"/>
              </a:rPr>
              <a:t>포스코 스마트공장 구축 지원사업 안내</a:t>
            </a:r>
            <a:endParaRPr lang="ko-KR" altLang="en-US" sz="1600" b="1" spc="-100" dirty="0">
              <a:solidFill>
                <a:schemeClr val="accent1">
                  <a:lumMod val="60000"/>
                  <a:lumOff val="40000"/>
                </a:schemeClr>
              </a:solidFill>
              <a:latin typeface="+mj-ea"/>
              <a:ea typeface="+mj-ea"/>
              <a:cs typeface="Helvetica Neue"/>
            </a:endParaRPr>
          </a:p>
        </p:txBody>
      </p:sp>
      <p:pic>
        <p:nvPicPr>
          <p:cNvPr id="5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69BFC197-ADD3-0468-AE6B-DAAFF9AE542E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39057" y="1170380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직사각형 18">
            <a:extLst>
              <a:ext uri="{FF2B5EF4-FFF2-40B4-BE49-F238E27FC236}">
                <a16:creationId xmlns:a16="http://schemas.microsoft.com/office/drawing/2014/main" id="{B10AA9FD-9FA3-4F6E-690C-0D9C88F749DE}"/>
              </a:ext>
            </a:extLst>
          </p:cNvPr>
          <p:cNvSpPr/>
          <p:nvPr/>
        </p:nvSpPr>
        <p:spPr>
          <a:xfrm>
            <a:off x="751947" y="1146172"/>
            <a:ext cx="8951024" cy="343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신청 기간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: 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‘25.6.16.(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월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) ~ 6.24.(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화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)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자정 前</a:t>
            </a:r>
            <a:endParaRPr kumimoji="1" lang="en-US" altLang="ko-KR" sz="1400" b="1">
              <a:solidFill>
                <a:srgbClr val="09507D"/>
              </a:solidFill>
              <a:latin typeface="+mn-ea"/>
              <a:cs typeface="Pretendard" pitchFamily="2" charset="-127"/>
            </a:endParaRPr>
          </a:p>
        </p:txBody>
      </p:sp>
      <p:pic>
        <p:nvPicPr>
          <p:cNvPr id="21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D85909B3-A683-1A0D-54F5-1B57480CE56E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39057" y="2490210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DABB31FB-7E52-C0C7-5D37-373744543ADE}"/>
              </a:ext>
            </a:extLst>
          </p:cNvPr>
          <p:cNvSpPr/>
          <p:nvPr/>
        </p:nvSpPr>
        <p:spPr>
          <a:xfrm>
            <a:off x="751947" y="2466002"/>
            <a:ext cx="8951024" cy="343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신청 자격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: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「중소기업기본법」에 따른 </a:t>
            </a:r>
            <a:r>
              <a:rPr kumimoji="1" lang="ko-KR" altLang="en-US" sz="1400" b="1" u="sng">
                <a:solidFill>
                  <a:srgbClr val="0000FF"/>
                </a:solidFill>
                <a:latin typeface="+mn-ea"/>
                <a:cs typeface="Pretendard" pitchFamily="2" charset="-127"/>
              </a:rPr>
              <a:t>중소기업 및 중견기업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 中 유형별 하기 표 참고</a:t>
            </a:r>
            <a:endParaRPr kumimoji="1" lang="en-US" altLang="ko-KR" sz="1400" b="1">
              <a:solidFill>
                <a:srgbClr val="09507D"/>
              </a:solidFill>
              <a:latin typeface="+mn-ea"/>
              <a:cs typeface="Pretendard" pitchFamily="2" charset="-127"/>
            </a:endParaRPr>
          </a:p>
        </p:txBody>
      </p:sp>
      <p:graphicFrame>
        <p:nvGraphicFramePr>
          <p:cNvPr id="23" name="표 22">
            <a:extLst>
              <a:ext uri="{FF2B5EF4-FFF2-40B4-BE49-F238E27FC236}">
                <a16:creationId xmlns:a16="http://schemas.microsoft.com/office/drawing/2014/main" id="{20C59BFE-E9CA-6083-D6D7-5EEDF104D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853534"/>
              </p:ext>
            </p:extLst>
          </p:nvPr>
        </p:nvGraphicFramePr>
        <p:xfrm>
          <a:off x="830956" y="2846716"/>
          <a:ext cx="8514532" cy="13427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034">
                  <a:extLst>
                    <a:ext uri="{9D8B030D-6E8A-4147-A177-3AD203B41FA5}">
                      <a16:colId xmlns:a16="http://schemas.microsoft.com/office/drawing/2014/main" val="205008312"/>
                    </a:ext>
                  </a:extLst>
                </a:gridCol>
                <a:gridCol w="1309866">
                  <a:extLst>
                    <a:ext uri="{9D8B030D-6E8A-4147-A177-3AD203B41FA5}">
                      <a16:colId xmlns:a16="http://schemas.microsoft.com/office/drawing/2014/main" val="4291839085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4288658899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3295879423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4074722445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 b="1"/>
                        <a:t>지원 유형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 b="1"/>
                        <a:t>신청 자격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 b="1"/>
                        <a:t>지원 구분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3279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 b="1"/>
                        <a:t>기업 규모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 b="1"/>
                        <a:t>목표 수준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 b="1"/>
                        <a:t>거래사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 b="1"/>
                        <a:t>비거래사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609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고도화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국내 중소</a:t>
                      </a:r>
                      <a:r>
                        <a:rPr lang="en-US" altLang="ko-KR" sz="1200"/>
                        <a:t>·</a:t>
                      </a:r>
                      <a:r>
                        <a:rPr lang="ko-KR" altLang="en-US" sz="1200"/>
                        <a:t>중견</a:t>
                      </a:r>
                      <a:endParaRPr lang="en-US" altLang="ko-KR" sz="1200"/>
                    </a:p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제조기업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en-US" altLang="ko-KR" sz="1200"/>
                        <a:t>- </a:t>
                      </a:r>
                      <a:r>
                        <a:rPr lang="ko-KR" altLang="en-US" sz="1200"/>
                        <a:t>스마트화 수준 </a:t>
                      </a:r>
                      <a:r>
                        <a:rPr lang="en-US" altLang="ko-KR" sz="1200"/>
                        <a:t>‘</a:t>
                      </a:r>
                      <a:r>
                        <a:rPr lang="ko-KR" altLang="en-US" sz="1200"/>
                        <a:t>중간</a:t>
                      </a:r>
                      <a:r>
                        <a:rPr lang="en-US" altLang="ko-KR" sz="1200"/>
                        <a:t>1’**</a:t>
                      </a:r>
                      <a:r>
                        <a:rPr lang="ko-KR" altLang="en-US" sz="1200"/>
                        <a:t> 이상 구축 예정기업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3058358"/>
                  </a:ext>
                </a:extLst>
              </a:tr>
              <a:tr h="211523"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고도화</a:t>
                      </a:r>
                      <a:endParaRPr lang="en-US" altLang="ko-KR" sz="1200"/>
                    </a:p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en-US" altLang="ko-KR" sz="1200"/>
                        <a:t>(</a:t>
                      </a:r>
                      <a:r>
                        <a:rPr lang="ko-KR" altLang="en-US" sz="1200"/>
                        <a:t>동일수준</a:t>
                      </a:r>
                      <a:r>
                        <a:rPr lang="en-US" altLang="ko-KR" sz="1200"/>
                        <a:t>)*</a:t>
                      </a:r>
                      <a:endParaRPr lang="ko-KR" altLang="en-US" sz="120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en-US" altLang="ko-KR" sz="1200"/>
                        <a:t>- </a:t>
                      </a:r>
                      <a:r>
                        <a:rPr lang="ko-KR" altLang="en-US" sz="1200"/>
                        <a:t>고도화 지원을 받은 적이 있는 기업 中</a:t>
                      </a:r>
                      <a:endParaRPr lang="en-US" altLang="ko-KR" sz="1200"/>
                    </a:p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수준 향상 없이 재신청하는 경우</a:t>
                      </a:r>
                      <a:endParaRPr lang="en-US" altLang="ko-KR" sz="1200"/>
                    </a:p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000"/>
                        <a:t>예</a:t>
                      </a:r>
                      <a:r>
                        <a:rPr lang="en-US" altLang="ko-KR" sz="1000"/>
                        <a:t>) </a:t>
                      </a:r>
                      <a:r>
                        <a:rPr lang="ko-KR" altLang="en-US" sz="1000"/>
                        <a:t>중간</a:t>
                      </a:r>
                      <a:r>
                        <a:rPr lang="en-US" altLang="ko-KR" sz="1000"/>
                        <a:t>1 </a:t>
                      </a:r>
                      <a:r>
                        <a:rPr lang="ko-KR" altLang="en-US" sz="1000"/>
                        <a:t>→ 중간</a:t>
                      </a:r>
                      <a:r>
                        <a:rPr lang="en-US" altLang="ko-KR" sz="1000"/>
                        <a:t>1, </a:t>
                      </a:r>
                      <a:r>
                        <a:rPr lang="ko-KR" altLang="en-US" sz="1000"/>
                        <a:t>중간</a:t>
                      </a:r>
                      <a:r>
                        <a:rPr lang="en-US" altLang="ko-KR" sz="1000"/>
                        <a:t>2 </a:t>
                      </a:r>
                      <a:r>
                        <a:rPr lang="ko-KR" altLang="en-US" sz="1000"/>
                        <a:t>→ 중간</a:t>
                      </a:r>
                      <a:r>
                        <a:rPr lang="en-US" altLang="ko-KR" sz="1000"/>
                        <a:t>2</a:t>
                      </a:r>
                      <a:endParaRPr lang="ko-KR" altLang="en-US" sz="120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300"/>
                        </a:lnSpc>
                      </a:pPr>
                      <a:r>
                        <a:rPr lang="ko-KR" altLang="en-US" sz="1200"/>
                        <a:t>○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627369"/>
                  </a:ext>
                </a:extLst>
              </a:tr>
            </a:tbl>
          </a:graphicData>
        </a:graphic>
      </p:graphicFrame>
      <p:sp>
        <p:nvSpPr>
          <p:cNvPr id="27" name="직사각형 26">
            <a:extLst>
              <a:ext uri="{FF2B5EF4-FFF2-40B4-BE49-F238E27FC236}">
                <a16:creationId xmlns:a16="http://schemas.microsoft.com/office/drawing/2014/main" id="{0C2ABDBE-CE80-5D83-06FC-513D1EFC5477}"/>
              </a:ext>
            </a:extLst>
          </p:cNvPr>
          <p:cNvSpPr/>
          <p:nvPr/>
        </p:nvSpPr>
        <p:spPr>
          <a:xfrm>
            <a:off x="750033" y="4152787"/>
            <a:ext cx="8951024" cy="991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200">
                <a:latin typeface="+mn-ea"/>
                <a:cs typeface="Pretendard" pitchFamily="2" charset="-127"/>
              </a:rPr>
              <a:t>* 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동일수준 신청 시 총사업비 상한이 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4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억원이 아닌 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1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억원으로 제한</a:t>
            </a:r>
            <a:br>
              <a:rPr kumimoji="1" lang="en-US" altLang="ko-KR" sz="1200">
                <a:latin typeface="+mn-ea"/>
                <a:cs typeface="Pretendard" pitchFamily="2" charset="-127"/>
              </a:rPr>
            </a:br>
            <a:r>
              <a:rPr kumimoji="1" lang="en-US" altLang="ko-KR" sz="1200">
                <a:latin typeface="+mn-ea"/>
                <a:cs typeface="Pretendard" pitchFamily="2" charset="-127"/>
              </a:rPr>
              <a:t>** 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스마트화 수준 확인 방법 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: 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① 스마트공장 최초 신청 기업 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/ 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② 스마트공장 旣구축 경험 보유 기업 </a:t>
            </a:r>
            <a:endParaRPr kumimoji="1" lang="en-US" altLang="ko-KR" sz="1200"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200">
                <a:latin typeface="+mn-ea"/>
                <a:cs typeface="Pretendard" pitchFamily="2" charset="-127"/>
              </a:rPr>
              <a:t>① 스마트제조혁신추진단 웹사이트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(</a:t>
            </a:r>
            <a:r>
              <a:rPr kumimoji="1" lang="en-US" altLang="ko-KR" sz="1200">
                <a:latin typeface="+mn-ea"/>
                <a:cs typeface="Pretendard" pitchFamily="2" charset="-127"/>
                <a:hlinkClick r:id="rId4"/>
              </a:rPr>
              <a:t>www.smart-factory.kr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) 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접속 → 알림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/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참여마당 → 공지사항 → 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‘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자가진단표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‘ 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검색 후 다운로</a:t>
            </a:r>
            <a:br>
              <a:rPr kumimoji="1" lang="en-US" altLang="ko-KR" sz="1200">
                <a:latin typeface="+mn-ea"/>
                <a:cs typeface="Pretendard" pitchFamily="2" charset="-127"/>
              </a:rPr>
            </a:br>
            <a:r>
              <a:rPr kumimoji="1" lang="ko-KR" altLang="en-US" sz="1200">
                <a:latin typeface="+mn-ea"/>
                <a:cs typeface="Pretendard" pitchFamily="2" charset="-127"/>
              </a:rPr>
              <a:t>② 추진단 웹사이트 접속 → 로그인 → 사업안내 → 도입기업 지원현황 → 사업자등록번호 조회  </a:t>
            </a:r>
            <a:endParaRPr kumimoji="1" lang="en-US" altLang="ko-KR" sz="1200">
              <a:latin typeface="+mn-ea"/>
              <a:cs typeface="Pretendard" pitchFamily="2" charset="-127"/>
            </a:endParaRPr>
          </a:p>
        </p:txBody>
      </p:sp>
      <p:pic>
        <p:nvPicPr>
          <p:cNvPr id="31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6F8B190B-DEC7-E6DE-AA7D-3331812EE26C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39057" y="1561198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8" name="직사각형 1027">
            <a:extLst>
              <a:ext uri="{FF2B5EF4-FFF2-40B4-BE49-F238E27FC236}">
                <a16:creationId xmlns:a16="http://schemas.microsoft.com/office/drawing/2014/main" id="{DD2B20B1-C105-09F4-9F24-5A2D16FBB8A6}"/>
              </a:ext>
            </a:extLst>
          </p:cNvPr>
          <p:cNvSpPr/>
          <p:nvPr/>
        </p:nvSpPr>
        <p:spPr>
          <a:xfrm>
            <a:off x="751946" y="1536990"/>
            <a:ext cx="9154053" cy="907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신청 방법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: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중소기업중앙회 웹사이트 모집 공고 확인 및 서류 작성 후 아래 메일로 제출                   </a:t>
            </a:r>
            <a:b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</a:b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               [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중기중앙회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] 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  <a:hlinkClick r:id="rId5"/>
              </a:rPr>
              <a:t>smartposco@kbiz.or.kr</a:t>
            </a:r>
            <a:endParaRPr kumimoji="1" lang="en-US" altLang="ko-KR" sz="1400" b="1">
              <a:solidFill>
                <a:srgbClr val="09507D"/>
              </a:solidFill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2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                 ※ </a:t>
            </a:r>
            <a:r>
              <a:rPr kumimoji="1" lang="ko-KR" altLang="en-US" sz="12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사업 신청서 등 서류 작성 관련 컨설팅은 동반성장지원단에서 지원 예정</a:t>
            </a:r>
            <a:r>
              <a:rPr kumimoji="1" lang="en-US" altLang="ko-KR" sz="12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(</a:t>
            </a:r>
            <a:r>
              <a:rPr kumimoji="1" lang="ko-KR" altLang="en-US" sz="12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서일권 단장</a:t>
            </a:r>
            <a:r>
              <a:rPr kumimoji="1" lang="en-US" altLang="ko-KR" sz="12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, shalom@posco.com)</a:t>
            </a:r>
          </a:p>
        </p:txBody>
      </p:sp>
      <p:pic>
        <p:nvPicPr>
          <p:cNvPr id="1030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57655F3E-EAFD-78EF-18B3-64BC645CB823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39057" y="5168770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직사각형 1032">
            <a:extLst>
              <a:ext uri="{FF2B5EF4-FFF2-40B4-BE49-F238E27FC236}">
                <a16:creationId xmlns:a16="http://schemas.microsoft.com/office/drawing/2014/main" id="{98D8987F-6B30-7675-BBB5-D519B45ECAAF}"/>
              </a:ext>
            </a:extLst>
          </p:cNvPr>
          <p:cNvSpPr/>
          <p:nvPr/>
        </p:nvSpPr>
        <p:spPr>
          <a:xfrm>
            <a:off x="751946" y="5144562"/>
            <a:ext cx="9154053" cy="625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제출 서류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: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사업신청서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(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엑셀 파일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인감 날인 스캔본 각 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1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부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),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사업자등록증명원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국세 및 지방세 완납 증명서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, </a:t>
            </a:r>
            <a:b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</a:b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              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중소기업확인서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도입기업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·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공급기업 대표자 및 담당자 개인정보 수집 이용동의서 등</a:t>
            </a:r>
            <a:endParaRPr kumimoji="1" lang="en-US" altLang="ko-KR" sz="1400" b="1">
              <a:solidFill>
                <a:srgbClr val="09507D"/>
              </a:solidFill>
              <a:latin typeface="+mn-ea"/>
              <a:cs typeface="Pretendard" pitchFamily="2" charset="-127"/>
            </a:endParaRPr>
          </a:p>
        </p:txBody>
      </p:sp>
      <p:pic>
        <p:nvPicPr>
          <p:cNvPr id="1036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446B80B6-0EB0-F87B-64B6-4417E52494FD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39057" y="5840160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7" name="직사각형 1036">
            <a:extLst>
              <a:ext uri="{FF2B5EF4-FFF2-40B4-BE49-F238E27FC236}">
                <a16:creationId xmlns:a16="http://schemas.microsoft.com/office/drawing/2014/main" id="{3F12B747-2AEC-EEA0-C08B-674E8E6E9FFF}"/>
              </a:ext>
            </a:extLst>
          </p:cNvPr>
          <p:cNvSpPr/>
          <p:nvPr/>
        </p:nvSpPr>
        <p:spPr>
          <a:xfrm>
            <a:off x="751946" y="5815952"/>
            <a:ext cx="9154053" cy="625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우대 대상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: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포스코 또는 포스코 그룹사 거래기업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(2·3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차 등 간접 거래 포함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),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포항 또는 광양 소재 기업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뿌리기업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,</a:t>
            </a:r>
            <a:b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</a:b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               ESG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분야 과제 수행 기업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포스코 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QSS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혁신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등 혁신 활동 참여 또는 예정 기업</a:t>
            </a:r>
            <a:endParaRPr kumimoji="1" lang="en-US" altLang="ko-KR" sz="1400" b="1">
              <a:solidFill>
                <a:srgbClr val="09507D"/>
              </a:solidFill>
              <a:latin typeface="+mn-ea"/>
              <a:cs typeface="Pretendard" pitchFamily="2" charset="-127"/>
            </a:endParaRPr>
          </a:p>
        </p:txBody>
      </p:sp>
      <p:pic>
        <p:nvPicPr>
          <p:cNvPr id="1038" name="Picture 6" descr="Blue tick verified badge icon vector. Social media official account tick symbol">
            <a:extLst>
              <a:ext uri="{FF2B5EF4-FFF2-40B4-BE49-F238E27FC236}">
                <a16:creationId xmlns:a16="http://schemas.microsoft.com/office/drawing/2014/main" id="{6BCD72B7-AA8F-9AE4-23A5-F236E8B3D8B0}"/>
              </a:ext>
            </a:extLst>
          </p:cNvPr>
          <p:cNvPicPr preferRelativeResize="0"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763" b="73642" l="39133" r="6069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438" t="19778" r="36610" b="20373"/>
          <a:stretch/>
        </p:blipFill>
        <p:spPr bwMode="auto">
          <a:xfrm>
            <a:off x="439057" y="6511446"/>
            <a:ext cx="342000" cy="32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9" name="직사각형 1038">
            <a:extLst>
              <a:ext uri="{FF2B5EF4-FFF2-40B4-BE49-F238E27FC236}">
                <a16:creationId xmlns:a16="http://schemas.microsoft.com/office/drawing/2014/main" id="{5B91C914-CB3D-4968-49F0-7785294525FC}"/>
              </a:ext>
            </a:extLst>
          </p:cNvPr>
          <p:cNvSpPr/>
          <p:nvPr/>
        </p:nvSpPr>
        <p:spPr>
          <a:xfrm>
            <a:off x="751946" y="6487238"/>
            <a:ext cx="9154053" cy="343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문의처 </a:t>
            </a:r>
            <a:r>
              <a:rPr kumimoji="1" lang="en-US" altLang="ko-KR" sz="1400" b="1">
                <a:solidFill>
                  <a:srgbClr val="3333FF"/>
                </a:solidFill>
                <a:latin typeface="+mn-ea"/>
                <a:cs typeface="Pretendard" pitchFamily="2" charset="-127"/>
              </a:rPr>
              <a:t>: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동반성장그룹 김민석 과장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(02-3457-1018),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이준교 대리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(02-3457-1341), </a:t>
            </a:r>
            <a:r>
              <a:rPr kumimoji="1" lang="ko-KR" altLang="en-US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오기택 사원</a:t>
            </a:r>
            <a:r>
              <a:rPr kumimoji="1" lang="en-US" altLang="ko-KR" sz="1400" b="1">
                <a:solidFill>
                  <a:srgbClr val="09507D"/>
                </a:solidFill>
                <a:latin typeface="+mn-ea"/>
                <a:cs typeface="Pretendard" pitchFamily="2" charset="-127"/>
              </a:rPr>
              <a:t>(02-3457-0953)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D90ECBE-406C-3D5E-1140-2CEB750BDD96}"/>
              </a:ext>
            </a:extLst>
          </p:cNvPr>
          <p:cNvSpPr/>
          <p:nvPr/>
        </p:nvSpPr>
        <p:spPr>
          <a:xfrm>
            <a:off x="588465" y="790725"/>
            <a:ext cx="5086562" cy="348557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pPr marL="0" marR="0" lvl="0" indent="0" defTabSz="914400" eaLnBrk="0" latinLnBrk="0" hangingPunct="0">
              <a:lnSpc>
                <a:spcPct val="90000"/>
              </a:lnSpc>
              <a:buClr>
                <a:srgbClr val="FF0000"/>
              </a:buClr>
              <a:buSzPct val="130000"/>
              <a:buFontTx/>
              <a:buNone/>
              <a:tabLst/>
              <a:defRPr/>
            </a:pPr>
            <a:r>
              <a:rPr lang="ko-KR" altLang="en-US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포스코 스마트공장 추가모집 공고</a:t>
            </a:r>
            <a:endParaRPr lang="ko-KR" altLang="en-US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D3F74D3-03B0-9C69-1D89-357DB07B3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72480" y="720606"/>
            <a:ext cx="355447" cy="35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4057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C91370E4-034B-FF80-3D67-B0D61C52ED43}"/>
              </a:ext>
            </a:extLst>
          </p:cNvPr>
          <p:cNvSpPr/>
          <p:nvPr/>
        </p:nvSpPr>
        <p:spPr>
          <a:xfrm>
            <a:off x="799516" y="1201746"/>
            <a:ext cx="6885348" cy="2520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1522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4800" b="1">
              <a:solidFill>
                <a:prstClr val="white"/>
              </a:solidFill>
              <a:latin typeface="+mn-ea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431E1A99-D6EB-1C1C-10EE-B4B34B52F111}"/>
              </a:ext>
            </a:extLst>
          </p:cNvPr>
          <p:cNvSpPr/>
          <p:nvPr/>
        </p:nvSpPr>
        <p:spPr>
          <a:xfrm>
            <a:off x="1051743" y="3180064"/>
            <a:ext cx="8001273" cy="519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ct val="110000"/>
              </a:lnSpc>
              <a:spcBef>
                <a:spcPts val="30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ko-KR" altLang="en-US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☞ 포스코 동반성장그룹 </a:t>
            </a:r>
            <a:r>
              <a:rPr kumimoji="1" lang="en-US" altLang="ko-KR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02-3457-1018, 1341, 0953</a:t>
            </a:r>
          </a:p>
          <a:p>
            <a:pPr defTabSz="841522" fontAlgn="base">
              <a:lnSpc>
                <a:spcPct val="110000"/>
              </a:lnSpc>
              <a:spcBef>
                <a:spcPts val="30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    </a:t>
            </a:r>
            <a:r>
              <a:rPr kumimoji="1" lang="ko-KR" altLang="en-US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중기중앙회 스마트산업실 </a:t>
            </a:r>
            <a:r>
              <a:rPr kumimoji="1" lang="en-US" altLang="ko-KR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02-2124-4311, </a:t>
            </a:r>
            <a:r>
              <a:rPr kumimoji="1" lang="ko-KR" altLang="en-US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카카오톡 플러스친구 </a:t>
            </a:r>
            <a:r>
              <a:rPr kumimoji="1" lang="en-US" altLang="ko-KR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‘</a:t>
            </a:r>
            <a:r>
              <a:rPr kumimoji="1" lang="ko-KR" altLang="en-US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스마트공장지원실</a:t>
            </a:r>
            <a:r>
              <a:rPr kumimoji="1" lang="en-US" altLang="ko-KR" sz="1200">
                <a:solidFill>
                  <a:srgbClr val="000000"/>
                </a:solidFill>
                <a:latin typeface="+mn-ea"/>
                <a:cs typeface="Pretendard" pitchFamily="2" charset="-127"/>
              </a:rPr>
              <a:t>’</a:t>
            </a:r>
            <a:endParaRPr kumimoji="1" lang="ko-KR" altLang="en-US" sz="1200">
              <a:solidFill>
                <a:srgbClr val="4BACC6">
                  <a:lumMod val="75000"/>
                </a:srgbClr>
              </a:solidFill>
              <a:latin typeface="+mn-ea"/>
              <a:cs typeface="Pretendard" pitchFamily="2" charset="-127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168120BE-CC97-9BC9-B79C-340F8125EE32}"/>
              </a:ext>
            </a:extLst>
          </p:cNvPr>
          <p:cNvSpPr/>
          <p:nvPr/>
        </p:nvSpPr>
        <p:spPr>
          <a:xfrm>
            <a:off x="784746" y="4599128"/>
            <a:ext cx="6869638" cy="20784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41522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z="4800" b="1">
              <a:solidFill>
                <a:prstClr val="white"/>
              </a:solidFill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C341FC4-00AC-606A-02C9-B62E90D4134B}"/>
              </a:ext>
            </a:extLst>
          </p:cNvPr>
          <p:cNvSpPr/>
          <p:nvPr/>
        </p:nvSpPr>
        <p:spPr>
          <a:xfrm>
            <a:off x="792416" y="4684692"/>
            <a:ext cx="624944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lang="ko-KR" altLang="en-US" sz="1400" b="1">
                <a:ln w="6350">
                  <a:noFill/>
                </a:ln>
                <a:latin typeface="+mn-ea"/>
              </a:rPr>
              <a:t>소재 </a:t>
            </a:r>
            <a:r>
              <a:rPr lang="en-US" altLang="ko-KR" sz="1400" b="1">
                <a:ln w="6350">
                  <a:noFill/>
                </a:ln>
                <a:latin typeface="+mn-ea"/>
              </a:rPr>
              <a:t>Tracking </a:t>
            </a:r>
            <a:r>
              <a:rPr lang="ko-KR" altLang="en-US" sz="1400" b="1">
                <a:ln w="6350">
                  <a:noFill/>
                </a:ln>
                <a:latin typeface="+mn-ea"/>
              </a:rPr>
              <a:t>자동화 시스템 구축</a:t>
            </a:r>
            <a:r>
              <a:rPr lang="en-US" altLang="ko-KR" sz="1400" b="1">
                <a:ln w="6350">
                  <a:noFill/>
                </a:ln>
                <a:latin typeface="+mn-ea"/>
              </a:rPr>
              <a:t>(‘22</a:t>
            </a:r>
            <a:r>
              <a:rPr lang="ko-KR" altLang="en-US" sz="1400" b="1">
                <a:ln w="6350">
                  <a:noFill/>
                </a:ln>
                <a:latin typeface="+mn-ea"/>
              </a:rPr>
              <a:t>년</a:t>
            </a:r>
            <a:r>
              <a:rPr lang="en-US" altLang="ko-KR" sz="1400" b="1">
                <a:ln w="6350">
                  <a:noFill/>
                </a:ln>
                <a:latin typeface="+mn-ea"/>
              </a:rPr>
              <a:t>)</a:t>
            </a: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lang="en-US" altLang="ko-KR" sz="1100" b="1">
              <a:ln w="6350">
                <a:noFill/>
              </a:ln>
              <a:latin typeface="+mn-ea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lang="en-US" altLang="ko-KR" sz="1400" b="1">
                <a:ln w="6350">
                  <a:noFill/>
                </a:ln>
                <a:latin typeface="+mn-ea"/>
              </a:rPr>
              <a:t>MES </a:t>
            </a:r>
            <a:r>
              <a:rPr kumimoji="1" lang="ko-KR" altLang="en-US" sz="1400" b="1">
                <a:latin typeface="+mn-ea"/>
              </a:rPr>
              <a:t>시스템 고도화</a:t>
            </a:r>
            <a:r>
              <a:rPr kumimoji="1" lang="en-US" altLang="ko-KR" sz="1400" b="1">
                <a:latin typeface="+mn-ea"/>
              </a:rPr>
              <a:t> </a:t>
            </a:r>
            <a:r>
              <a:rPr kumimoji="1" lang="ko-KR" altLang="en-US" sz="1400" b="1">
                <a:latin typeface="+mn-ea"/>
              </a:rPr>
              <a:t>및 설비 예지보전</a:t>
            </a:r>
            <a:r>
              <a:rPr kumimoji="1" lang="en-US" altLang="ko-KR" sz="1400" b="1">
                <a:latin typeface="+mn-ea"/>
              </a:rPr>
              <a:t> </a:t>
            </a:r>
            <a:r>
              <a:rPr kumimoji="1" lang="ko-KR" altLang="en-US" sz="1400" b="1">
                <a:latin typeface="+mn-ea"/>
              </a:rPr>
              <a:t>관리 시스템 구축</a:t>
            </a:r>
            <a:r>
              <a:rPr kumimoji="1" lang="en-US" altLang="ko-KR" sz="1400" b="1">
                <a:latin typeface="+mn-ea"/>
              </a:rPr>
              <a:t>(‘22</a:t>
            </a:r>
            <a:r>
              <a:rPr kumimoji="1" lang="ko-KR" altLang="en-US" sz="1400" b="1">
                <a:latin typeface="+mn-ea"/>
              </a:rPr>
              <a:t>년</a:t>
            </a:r>
            <a:r>
              <a:rPr kumimoji="1" lang="en-US" altLang="ko-KR" sz="1400" b="1">
                <a:latin typeface="+mn-ea"/>
              </a:rPr>
              <a:t>)</a:t>
            </a: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lang="en-US" altLang="ko-KR" sz="1100" b="1">
              <a:ln w="6350">
                <a:noFill/>
              </a:ln>
              <a:latin typeface="+mn-ea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lang="ko-KR" altLang="en-US" sz="1400" b="1">
                <a:ln w="6350">
                  <a:noFill/>
                </a:ln>
                <a:latin typeface="+mn-ea"/>
              </a:rPr>
              <a:t>지능형 열처리 자동제어시스템 구축</a:t>
            </a:r>
            <a:r>
              <a:rPr lang="en-US" altLang="ko-KR" sz="1400" b="1">
                <a:ln w="6350">
                  <a:noFill/>
                </a:ln>
                <a:latin typeface="+mn-ea"/>
              </a:rPr>
              <a:t>(’21</a:t>
            </a:r>
            <a:r>
              <a:rPr lang="ko-KR" altLang="en-US" sz="1400" b="1">
                <a:ln w="6350">
                  <a:noFill/>
                </a:ln>
                <a:latin typeface="+mn-ea"/>
              </a:rPr>
              <a:t>년</a:t>
            </a:r>
            <a:r>
              <a:rPr lang="en-US" altLang="ko-KR" sz="1400" b="1">
                <a:ln w="6350">
                  <a:noFill/>
                </a:ln>
                <a:latin typeface="+mn-ea"/>
              </a:rPr>
              <a:t>)</a:t>
            </a: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lang="en-US" altLang="ko-KR" sz="1100" b="1">
              <a:ln w="6350">
                <a:noFill/>
              </a:ln>
              <a:latin typeface="+mn-ea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lang="ko-KR" altLang="en-US" sz="1400" b="1">
                <a:ln w="6350">
                  <a:noFill/>
                </a:ln>
                <a:latin typeface="+mn-ea"/>
              </a:rPr>
              <a:t>생산정보 실시간 수집 및 모니터링 시스템 구축 등</a:t>
            </a:r>
            <a:r>
              <a:rPr lang="en-US" altLang="ko-KR" sz="1400" b="1">
                <a:ln w="6350">
                  <a:noFill/>
                </a:ln>
                <a:latin typeface="+mn-ea"/>
              </a:rPr>
              <a:t>(‘20</a:t>
            </a:r>
            <a:r>
              <a:rPr lang="ko-KR" altLang="en-US" sz="1400" b="1">
                <a:ln w="6350">
                  <a:noFill/>
                </a:ln>
                <a:latin typeface="+mn-ea"/>
              </a:rPr>
              <a:t>년</a:t>
            </a:r>
            <a:r>
              <a:rPr lang="en-US" altLang="ko-KR" sz="1400" b="1">
                <a:ln w="6350">
                  <a:noFill/>
                </a:ln>
                <a:latin typeface="+mn-ea"/>
              </a:rPr>
              <a:t>)</a:t>
            </a: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lang="en-US" altLang="ko-KR" sz="1100" b="1">
              <a:ln w="6350">
                <a:noFill/>
              </a:ln>
              <a:latin typeface="+mn-ea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kumimoji="1" lang="ko-KR" altLang="en-US" sz="1400" b="1">
                <a:ln w="6350">
                  <a:noFill/>
                </a:ln>
                <a:latin typeface="+mn-ea"/>
                <a:cs typeface="Pretendard" pitchFamily="2" charset="-127"/>
              </a:rPr>
              <a:t>현장 자동화 및 공장운영 실시간 최적화 </a:t>
            </a:r>
            <a:r>
              <a:rPr kumimoji="1" lang="en-US" altLang="ko-KR" sz="1400" b="1">
                <a:ln w="6350">
                  <a:noFill/>
                </a:ln>
                <a:latin typeface="+mn-ea"/>
                <a:cs typeface="Pretendard" pitchFamily="2" charset="-127"/>
              </a:rPr>
              <a:t>MES </a:t>
            </a:r>
            <a:r>
              <a:rPr kumimoji="1" lang="ko-KR" altLang="en-US" sz="1400" b="1">
                <a:ln w="6350">
                  <a:noFill/>
                </a:ln>
                <a:latin typeface="+mn-ea"/>
                <a:cs typeface="Pretendard" pitchFamily="2" charset="-127"/>
              </a:rPr>
              <a:t>시스템 구축</a:t>
            </a:r>
            <a:r>
              <a:rPr kumimoji="1" lang="en-US" altLang="ko-KR" sz="1400" b="1">
                <a:ln w="6350">
                  <a:noFill/>
                </a:ln>
                <a:latin typeface="+mn-ea"/>
                <a:cs typeface="Pretendard" pitchFamily="2" charset="-127"/>
              </a:rPr>
              <a:t>(‘20</a:t>
            </a:r>
            <a:r>
              <a:rPr kumimoji="1" lang="ko-KR" altLang="en-US" sz="1400" b="1">
                <a:ln w="6350">
                  <a:noFill/>
                </a:ln>
                <a:latin typeface="+mn-ea"/>
                <a:cs typeface="Pretendard" pitchFamily="2" charset="-127"/>
              </a:rPr>
              <a:t>년</a:t>
            </a:r>
            <a:r>
              <a:rPr kumimoji="1" lang="en-US" altLang="ko-KR" sz="1400" b="1">
                <a:ln w="6350">
                  <a:noFill/>
                </a:ln>
                <a:latin typeface="+mn-ea"/>
                <a:cs typeface="Pretendard" pitchFamily="2" charset="-127"/>
              </a:rPr>
              <a:t>)</a:t>
            </a: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kumimoji="1" lang="en-US" altLang="ko-KR" sz="1100" b="1">
              <a:ln w="6350">
                <a:noFill/>
              </a:ln>
              <a:latin typeface="+mn-ea"/>
              <a:cs typeface="Pretendard" pitchFamily="2" charset="-127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kumimoji="1" lang="ko-KR" altLang="en-US" sz="1400" b="1">
                <a:ln w="6350">
                  <a:noFill/>
                </a:ln>
                <a:latin typeface="+mn-ea"/>
                <a:cs typeface="Pretendard" pitchFamily="2" charset="-127"/>
              </a:rPr>
              <a:t>평량차 이동 자동화 및 작업실적 관리시스템</a:t>
            </a:r>
            <a:r>
              <a:rPr kumimoji="1" lang="en-US" altLang="ko-KR" sz="1400" b="1">
                <a:ln w="6350">
                  <a:noFill/>
                </a:ln>
                <a:latin typeface="+mn-ea"/>
                <a:cs typeface="Pretendard" pitchFamily="2" charset="-127"/>
              </a:rPr>
              <a:t>(‘19</a:t>
            </a:r>
            <a:r>
              <a:rPr kumimoji="1" lang="ko-KR" altLang="en-US" sz="1400" b="1">
                <a:ln w="6350">
                  <a:noFill/>
                </a:ln>
                <a:latin typeface="+mn-ea"/>
                <a:cs typeface="Pretendard" pitchFamily="2" charset="-127"/>
              </a:rPr>
              <a:t>년</a:t>
            </a:r>
            <a:r>
              <a:rPr kumimoji="1" lang="en-US" altLang="ko-KR" sz="1400" b="1">
                <a:ln w="6350">
                  <a:noFill/>
                </a:ln>
                <a:latin typeface="+mn-ea"/>
                <a:cs typeface="Pretendard" pitchFamily="2" charset="-127"/>
              </a:rPr>
              <a:t>)</a:t>
            </a:r>
            <a:endParaRPr kumimoji="1" lang="ko-KR" altLang="en-US" sz="1400" b="1">
              <a:latin typeface="+mn-ea"/>
              <a:cs typeface="Pretendard" pitchFamily="2" charset="-127"/>
            </a:endParaRPr>
          </a:p>
        </p:txBody>
      </p:sp>
      <p:pic>
        <p:nvPicPr>
          <p:cNvPr id="1028" name="Picture 4" descr="TV LG QNED TV (스탠드형) (86QNED80KRS.AKRG) 메인이미지 0">
            <a:extLst>
              <a:ext uri="{FF2B5EF4-FFF2-40B4-BE49-F238E27FC236}">
                <a16:creationId xmlns:a16="http://schemas.microsoft.com/office/drawing/2014/main" id="{195C1928-58D9-5917-7B0A-421BA1437B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4" t="23099" r="4289" b="18101"/>
          <a:stretch/>
        </p:blipFill>
        <p:spPr bwMode="auto">
          <a:xfrm>
            <a:off x="6799006" y="4481350"/>
            <a:ext cx="2721866" cy="1756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그림 20">
            <a:hlinkClick r:id="rId3"/>
            <a:extLst>
              <a:ext uri="{FF2B5EF4-FFF2-40B4-BE49-F238E27FC236}">
                <a16:creationId xmlns:a16="http://schemas.microsoft.com/office/drawing/2014/main" id="{5EEE7F35-5ADB-B7CF-5509-0258F7E884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23" t="1562" r="1805" b="808"/>
          <a:stretch/>
        </p:blipFill>
        <p:spPr>
          <a:xfrm>
            <a:off x="6829486" y="4532534"/>
            <a:ext cx="2645002" cy="1510784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AEEF8A8B-4CB3-7D48-708E-00A472CC30D3}"/>
              </a:ext>
            </a:extLst>
          </p:cNvPr>
          <p:cNvSpPr/>
          <p:nvPr/>
        </p:nvSpPr>
        <p:spPr>
          <a:xfrm>
            <a:off x="822896" y="1265904"/>
            <a:ext cx="624944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kumimoji="1" lang="ko-KR" altLang="en-US" sz="1400" b="1">
                <a:latin typeface="+mn-ea"/>
                <a:cs typeface="Pretendard" pitchFamily="2" charset="-127"/>
              </a:rPr>
              <a:t>과거 스마트공장 구축 이력이 있어도 지원되나요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?</a:t>
            </a:r>
            <a:r>
              <a:rPr kumimoji="1" lang="en-US" altLang="ko-KR" sz="1400">
                <a:latin typeface="+mn-ea"/>
                <a:cs typeface="Pretendard" pitchFamily="2" charset="-127"/>
              </a:rPr>
              <a:t>(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포스코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200">
                <a:latin typeface="+mn-ea"/>
                <a:cs typeface="Pretendard" pitchFamily="2" charset="-127"/>
              </a:rPr>
              <a:t>他사업 불문</a:t>
            </a:r>
            <a:r>
              <a:rPr kumimoji="1" lang="en-US" altLang="ko-KR" sz="1200">
                <a:latin typeface="+mn-ea"/>
                <a:cs typeface="Pretendard" pitchFamily="2" charset="-127"/>
              </a:rPr>
              <a:t>)</a:t>
            </a:r>
            <a:endParaRPr kumimoji="1" lang="ko-KR" altLang="en-US" sz="1400">
              <a:latin typeface="+mn-ea"/>
              <a:cs typeface="Pretendard" pitchFamily="2" charset="-127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lang="en-US" altLang="ko-KR" sz="1100" b="1">
              <a:ln w="6350">
                <a:noFill/>
              </a:ln>
              <a:latin typeface="+mn-ea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kumimoji="1" lang="ko-KR" altLang="en-US" sz="1400" b="1">
                <a:latin typeface="+mn-ea"/>
                <a:cs typeface="Pretendard" pitchFamily="2" charset="-127"/>
              </a:rPr>
              <a:t>금년에 他스마트공장 사업과 포스코에 중복 지원해도 되나요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?</a:t>
            </a: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kumimoji="1" lang="en-US" altLang="ko-KR" sz="1400" b="1">
              <a:latin typeface="+mn-ea"/>
              <a:cs typeface="Pretendard" pitchFamily="2" charset="-127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kumimoji="1" lang="ko-KR" altLang="en-US" sz="1400" b="1">
                <a:solidFill>
                  <a:srgbClr val="0000FF"/>
                </a:solidFill>
                <a:latin typeface="+mn-ea"/>
                <a:cs typeface="Pretendard" pitchFamily="2" charset="-127"/>
              </a:rPr>
              <a:t>중견기업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도 지원이 되나요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?</a:t>
            </a:r>
            <a:endParaRPr kumimoji="1" lang="ko-KR" altLang="en-US" sz="1400" b="1">
              <a:latin typeface="+mn-ea"/>
              <a:cs typeface="Pretendard" pitchFamily="2" charset="-127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lang="en-US" altLang="ko-KR" sz="1100" b="1">
              <a:ln w="6350">
                <a:noFill/>
              </a:ln>
              <a:latin typeface="+mn-ea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kumimoji="1" lang="ko-KR" altLang="en-US" sz="1400" b="1">
                <a:latin typeface="+mn-ea"/>
                <a:cs typeface="Pretendard" pitchFamily="2" charset="-127"/>
              </a:rPr>
              <a:t>단순 생산 설비 구입 지원이나 일회성 소모품 지원도 가능한가요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?</a:t>
            </a:r>
            <a:endParaRPr kumimoji="1" lang="ko-KR" altLang="en-US" sz="1400" b="1">
              <a:latin typeface="+mn-ea"/>
              <a:cs typeface="Pretendard" pitchFamily="2" charset="-127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lang="en-US" altLang="ko-KR" sz="1100" b="1">
              <a:ln w="6350">
                <a:noFill/>
              </a:ln>
              <a:latin typeface="+mn-ea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kumimoji="1" lang="en-US" altLang="ko-KR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ESG </a:t>
            </a:r>
            <a:r>
              <a:rPr kumimoji="1" lang="ko-KR" altLang="en-US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관련 사업 </a:t>
            </a:r>
            <a:r>
              <a:rPr kumimoji="1" lang="ko-KR" altLang="en-US" sz="1400" b="1">
                <a:latin typeface="+mn-ea"/>
                <a:cs typeface="Pretendard" pitchFamily="2" charset="-127"/>
              </a:rPr>
              <a:t>지원기업</a:t>
            </a:r>
            <a:r>
              <a:rPr kumimoji="1" lang="en-US" altLang="ko-KR" sz="1400" b="1">
                <a:latin typeface="+mn-ea"/>
                <a:cs typeface="Pretendard" pitchFamily="2" charset="-127"/>
              </a:rPr>
              <a:t>(</a:t>
            </a:r>
            <a:r>
              <a:rPr kumimoji="1" lang="ko-KR" altLang="en-US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에너지 효율 제고</a:t>
            </a:r>
            <a:r>
              <a:rPr kumimoji="1" lang="en-US" altLang="ko-KR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친환경</a:t>
            </a:r>
            <a:r>
              <a:rPr kumimoji="1" lang="en-US" altLang="ko-KR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, </a:t>
            </a:r>
            <a:r>
              <a:rPr kumimoji="1" lang="ko-KR" altLang="en-US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안전</a:t>
            </a:r>
            <a:r>
              <a:rPr kumimoji="1" lang="en-US" altLang="ko-KR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) </a:t>
            </a:r>
            <a:r>
              <a:rPr kumimoji="1" lang="ko-KR" altLang="en-US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우대가 있나요</a:t>
            </a:r>
            <a:r>
              <a:rPr kumimoji="1" lang="en-US" altLang="ko-KR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?</a:t>
            </a:r>
            <a:endParaRPr kumimoji="1" lang="ko-KR" altLang="en-US" sz="1400" b="1">
              <a:solidFill>
                <a:srgbClr val="4BACC6">
                  <a:lumMod val="75000"/>
                </a:srgbClr>
              </a:solidFill>
              <a:latin typeface="+mn-ea"/>
              <a:cs typeface="Pretendard" pitchFamily="2" charset="-127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endParaRPr lang="en-US" altLang="ko-KR" sz="1100" b="1">
              <a:ln w="6350">
                <a:noFill/>
              </a:ln>
              <a:latin typeface="+mn-ea"/>
            </a:endParaRPr>
          </a:p>
          <a:p>
            <a:pPr marL="157785" indent="-157785"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buFont typeface="Pretendard" pitchFamily="2" charset="-127"/>
              <a:buChar char="‣"/>
              <a:defRPr/>
            </a:pPr>
            <a:r>
              <a:rPr kumimoji="1" lang="ko-KR" altLang="en-US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상세 설명을 해 줄 창구가 있을까요</a:t>
            </a:r>
            <a:r>
              <a:rPr kumimoji="1" lang="en-US" altLang="ko-KR" sz="1400" b="1">
                <a:solidFill>
                  <a:srgbClr val="000000"/>
                </a:solidFill>
                <a:latin typeface="+mn-ea"/>
                <a:cs typeface="Pretendard" pitchFamily="2" charset="-127"/>
              </a:rPr>
              <a:t>?</a:t>
            </a:r>
            <a:endParaRPr kumimoji="1" lang="ko-KR" altLang="en-US" sz="1400" b="1">
              <a:latin typeface="+mn-ea"/>
              <a:cs typeface="Pretendard" pitchFamily="2" charset="-127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B4EFF274-0A99-0F79-1283-60E282310DC2}"/>
              </a:ext>
            </a:extLst>
          </p:cNvPr>
          <p:cNvSpPr/>
          <p:nvPr/>
        </p:nvSpPr>
        <p:spPr>
          <a:xfrm>
            <a:off x="7095721" y="1265904"/>
            <a:ext cx="517135" cy="19261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400" b="1">
                <a:latin typeface="+mn-ea"/>
                <a:cs typeface="Pretendard" pitchFamily="2" charset="-127"/>
              </a:rPr>
              <a:t>Yes</a:t>
            </a: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endParaRPr kumimoji="1" lang="en-US" altLang="ko-KR" sz="1400" b="1"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400" b="1">
                <a:latin typeface="+mn-ea"/>
                <a:cs typeface="Pretendard" pitchFamily="2" charset="-127"/>
              </a:rPr>
              <a:t>No</a:t>
            </a: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endParaRPr kumimoji="1" lang="en-US" altLang="ko-KR" sz="1400" b="1"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400" b="1">
                <a:solidFill>
                  <a:srgbClr val="0000FF"/>
                </a:solidFill>
                <a:latin typeface="+mn-ea"/>
                <a:cs typeface="Pretendard" pitchFamily="2" charset="-127"/>
              </a:rPr>
              <a:t>Yes</a:t>
            </a: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endParaRPr kumimoji="1" lang="en-US" altLang="ko-KR" sz="1400" b="1"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400" b="1">
                <a:latin typeface="+mn-ea"/>
                <a:cs typeface="Pretendard" pitchFamily="2" charset="-127"/>
              </a:rPr>
              <a:t>No</a:t>
            </a: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endParaRPr kumimoji="1" lang="en-US" altLang="ko-KR" sz="1400" b="1"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400" b="1">
                <a:latin typeface="+mn-ea"/>
                <a:cs typeface="Pretendard" pitchFamily="2" charset="-127"/>
              </a:rPr>
              <a:t>Yes</a:t>
            </a: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endParaRPr kumimoji="1" lang="en-US" altLang="ko-KR" sz="1400" b="1">
              <a:latin typeface="+mn-ea"/>
              <a:cs typeface="Pretendard" pitchFamily="2" charset="-127"/>
            </a:endParaRPr>
          </a:p>
          <a:p>
            <a:pPr defTabSz="841522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  <a:buClr>
                <a:srgbClr val="4BACC6">
                  <a:lumMod val="75000"/>
                </a:srgbClr>
              </a:buClr>
              <a:defRPr/>
            </a:pPr>
            <a:r>
              <a:rPr kumimoji="1" lang="en-US" altLang="ko-KR" sz="1400" b="1">
                <a:latin typeface="+mn-ea"/>
                <a:cs typeface="Pretendard" pitchFamily="2" charset="-127"/>
              </a:rPr>
              <a:t>Yes</a:t>
            </a:r>
            <a:endParaRPr kumimoji="1" lang="ko-KR" altLang="en-US" sz="1400" b="1">
              <a:latin typeface="+mn-ea"/>
              <a:cs typeface="Pretendard" pitchFamily="2" charset="-127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B4B5AB71-45BE-255E-DB8D-E136FD65EE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64" t="15292" r="40189" b="15292"/>
          <a:stretch/>
        </p:blipFill>
        <p:spPr bwMode="auto">
          <a:xfrm rot="20295997">
            <a:off x="9462747" y="5894513"/>
            <a:ext cx="220961" cy="880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" name="부제목 2">
            <a:extLst>
              <a:ext uri="{FF2B5EF4-FFF2-40B4-BE49-F238E27FC236}">
                <a16:creationId xmlns:a16="http://schemas.microsoft.com/office/drawing/2014/main" id="{90BCCA2A-A8ED-D0FA-8357-8120492851A5}"/>
              </a:ext>
            </a:extLst>
          </p:cNvPr>
          <p:cNvSpPr txBox="1">
            <a:spLocks/>
          </p:cNvSpPr>
          <p:nvPr/>
        </p:nvSpPr>
        <p:spPr bwMode="auto">
          <a:xfrm>
            <a:off x="174054" y="191078"/>
            <a:ext cx="8809051" cy="36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lIns="27000" tIns="27000" rIns="27000" bIns="27000">
            <a:sp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0" i="0" spc="-300">
                <a:solidFill>
                  <a:srgbClr val="05507D"/>
                </a:solidFill>
                <a:latin typeface="[Yoon] 윤고딕 130_OTF"/>
                <a:ea typeface="[Yoon] 윤고딕 130_OTF"/>
                <a:cs typeface="[Yoon] 윤고딕 130_OTF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ko-KR" altLang="en-US" sz="2000" b="1" spc="-100"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  <a:cs typeface="Helvetica Neue"/>
              </a:rPr>
              <a:t>포스코 스마트공장 구축 지원사업 안내</a:t>
            </a:r>
            <a:endParaRPr lang="ko-KR" altLang="en-US" sz="1600" b="1" spc="-100" dirty="0">
              <a:solidFill>
                <a:schemeClr val="accent1">
                  <a:lumMod val="60000"/>
                  <a:lumOff val="40000"/>
                </a:schemeClr>
              </a:solidFill>
              <a:latin typeface="+mj-ea"/>
              <a:ea typeface="+mj-ea"/>
              <a:cs typeface="Helvetica Neue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BB8F03F-6E05-0461-EAA5-E0785B71C263}"/>
              </a:ext>
            </a:extLst>
          </p:cNvPr>
          <p:cNvSpPr/>
          <p:nvPr/>
        </p:nvSpPr>
        <p:spPr>
          <a:xfrm>
            <a:off x="588465" y="858377"/>
            <a:ext cx="5086562" cy="348557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pPr marL="0" marR="0" lvl="0" indent="0" defTabSz="914400" eaLnBrk="0" latinLnBrk="0" hangingPunct="0">
              <a:lnSpc>
                <a:spcPct val="90000"/>
              </a:lnSpc>
              <a:buClr>
                <a:srgbClr val="FF0000"/>
              </a:buClr>
              <a:buSzPct val="130000"/>
              <a:buFontTx/>
              <a:buNone/>
              <a:tabLst/>
              <a:defRPr/>
            </a:pPr>
            <a:r>
              <a:rPr lang="ko-KR" altLang="en-US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자주 묻는 질문</a:t>
            </a:r>
            <a:r>
              <a:rPr lang="en-US" altLang="ko-KR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(FAQ)</a:t>
            </a:r>
            <a:endParaRPr lang="ko-KR" altLang="en-US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029806F-36F5-CF1A-B5B9-8F191D499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72480" y="788258"/>
            <a:ext cx="355447" cy="35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668DAA6F-5B0C-6C9A-59D0-8855AAABE173}"/>
              </a:ext>
            </a:extLst>
          </p:cNvPr>
          <p:cNvSpPr/>
          <p:nvPr/>
        </p:nvSpPr>
        <p:spPr>
          <a:xfrm>
            <a:off x="588464" y="4269455"/>
            <a:ext cx="7096399" cy="347403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pPr marL="0" marR="0" lvl="0" indent="0" defTabSz="914400" eaLnBrk="0" latinLnBrk="0" hangingPunct="0">
              <a:lnSpc>
                <a:spcPct val="90000"/>
              </a:lnSpc>
              <a:buClr>
                <a:srgbClr val="FF0000"/>
              </a:buClr>
              <a:buSzPct val="130000"/>
              <a:buFontTx/>
              <a:buNone/>
              <a:tabLst/>
              <a:defRPr/>
            </a:pPr>
            <a:r>
              <a:rPr lang="ko-KR" altLang="en-US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포스코 공급</a:t>
            </a:r>
            <a:r>
              <a:rPr lang="ko-KR" altLang="en-US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  <a:sym typeface="Wingdings 2" panose="05020102010507070707" pitchFamily="18" charset="2"/>
              </a:rPr>
              <a:t>고객사</a:t>
            </a:r>
            <a:r>
              <a:rPr lang="ko-KR" altLang="en-US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 스마트공장 고도화 유형 구축 실제 사례</a:t>
            </a:r>
            <a:endParaRPr lang="ko-KR" altLang="en-US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8C1ECD24-CCD9-510F-8734-56AA5CA44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72480" y="4199336"/>
            <a:ext cx="355447" cy="35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088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EDC5EF28-DBC1-D6A0-666A-F1E05DC18B8B}"/>
              </a:ext>
            </a:extLst>
          </p:cNvPr>
          <p:cNvSpPr/>
          <p:nvPr/>
        </p:nvSpPr>
        <p:spPr>
          <a:xfrm>
            <a:off x="791494" y="858377"/>
            <a:ext cx="5086562" cy="348557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pPr marL="0" marR="0" lvl="0" indent="0" defTabSz="914400" eaLnBrk="0" latinLnBrk="0" hangingPunct="0">
              <a:lnSpc>
                <a:spcPct val="90000"/>
              </a:lnSpc>
              <a:buClr>
                <a:srgbClr val="FF0000"/>
              </a:buClr>
              <a:buSzPct val="130000"/>
              <a:buFontTx/>
              <a:buNone/>
              <a:tabLst/>
              <a:defRPr/>
            </a:pPr>
            <a:r>
              <a:rPr lang="ko-KR" altLang="en-US" b="1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latin typeface="나눔바른고딕" panose="020B0603020101020101" pitchFamily="50" charset="-127"/>
                <a:ea typeface="나눔바른고딕" panose="020B0603020101020101" pitchFamily="50" charset="-127"/>
              </a:rPr>
              <a:t>포스코 스마트공장 우수 사례</a:t>
            </a:r>
            <a:endParaRPr lang="ko-KR" altLang="en-US" b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latin typeface="나눔바른고딕" panose="020B0603020101020101" pitchFamily="50" charset="-127"/>
              <a:ea typeface="나눔바른고딕" panose="020B0603020101020101" pitchFamily="50" charset="-127"/>
            </a:endParaRPr>
          </a:p>
        </p:txBody>
      </p:sp>
      <p:pic>
        <p:nvPicPr>
          <p:cNvPr id="28" name="Picture 2">
            <a:extLst>
              <a:ext uri="{FF2B5EF4-FFF2-40B4-BE49-F238E27FC236}">
                <a16:creationId xmlns:a16="http://schemas.microsoft.com/office/drawing/2014/main" id="{AD005C9D-5275-3CEC-2DBD-3C0291F95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75509" y="788258"/>
            <a:ext cx="355447" cy="35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" name="부제목 2">
            <a:extLst>
              <a:ext uri="{FF2B5EF4-FFF2-40B4-BE49-F238E27FC236}">
                <a16:creationId xmlns:a16="http://schemas.microsoft.com/office/drawing/2014/main" id="{90BCCA2A-A8ED-D0FA-8357-8120492851A5}"/>
              </a:ext>
            </a:extLst>
          </p:cNvPr>
          <p:cNvSpPr txBox="1">
            <a:spLocks/>
          </p:cNvSpPr>
          <p:nvPr/>
        </p:nvSpPr>
        <p:spPr bwMode="auto">
          <a:xfrm>
            <a:off x="174054" y="191078"/>
            <a:ext cx="8809051" cy="362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lIns="27000" tIns="27000" rIns="27000" bIns="27000">
            <a:spAutoFit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0" i="0" spc="-300">
                <a:solidFill>
                  <a:srgbClr val="05507D"/>
                </a:solidFill>
                <a:latin typeface="[Yoon] 윤고딕 130_OTF"/>
                <a:ea typeface="[Yoon] 윤고딕 130_OTF"/>
                <a:cs typeface="[Yoon] 윤고딕 130_OTF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ヒラギノ角ゴ Pro W3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ko-KR" altLang="en-US" sz="2000" b="1" spc="-100"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  <a:ea typeface="+mj-ea"/>
                <a:cs typeface="Helvetica Neue"/>
              </a:rPr>
              <a:t>포스코 스마트공장 구축 지원사업 안내</a:t>
            </a:r>
            <a:endParaRPr lang="ko-KR" altLang="en-US" sz="1600" b="1" spc="-100" dirty="0">
              <a:solidFill>
                <a:schemeClr val="accent1">
                  <a:lumMod val="60000"/>
                  <a:lumOff val="40000"/>
                </a:schemeClr>
              </a:solidFill>
              <a:latin typeface="+mj-ea"/>
              <a:ea typeface="+mj-ea"/>
              <a:cs typeface="Helvetica Neue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C707043D-8A56-42D8-841A-087BB2CFDB4D}"/>
              </a:ext>
            </a:extLst>
          </p:cNvPr>
          <p:cNvSpPr/>
          <p:nvPr/>
        </p:nvSpPr>
        <p:spPr>
          <a:xfrm>
            <a:off x="505036" y="1277371"/>
            <a:ext cx="4451963" cy="2529932"/>
          </a:xfrm>
          <a:prstGeom prst="rect">
            <a:avLst/>
          </a:prstGeom>
          <a:noFill/>
          <a:ln w="31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44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5808EF-07D1-716B-65CE-8BF1F79FC8C6}"/>
              </a:ext>
            </a:extLst>
          </p:cNvPr>
          <p:cNvSpPr txBox="1"/>
          <p:nvPr/>
        </p:nvSpPr>
        <p:spPr>
          <a:xfrm>
            <a:off x="583355" y="1313799"/>
            <a:ext cx="4294396" cy="2929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34877" bIns="34877" rtlCol="0" anchor="ctr">
            <a:noAutofit/>
          </a:bodyPr>
          <a:lstStyle/>
          <a:p>
            <a:pPr marL="0" marR="0" lvl="0" indent="0" algn="ctr" defTabSz="870545" rtl="0" eaLnBrk="0" fontAlgn="base" latinLnBrk="0" hangingPunct="0">
              <a:lnSpc>
                <a:spcPts val="1744"/>
              </a:lnSpc>
              <a:spcBef>
                <a:spcPts val="291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3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구조관 전문 </a:t>
            </a:r>
            <a:r>
              <a:rPr lang="ko-KR" altLang="en-US" sz="1300" b="1">
                <a:solidFill>
                  <a:srgbClr val="0000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제조업체</a:t>
            </a:r>
            <a:endParaRPr kumimoji="0" lang="ko-KR" altLang="en-US" sz="1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0583D0F6-1328-CCF8-612F-7B8D53AEB292}"/>
              </a:ext>
            </a:extLst>
          </p:cNvPr>
          <p:cNvSpPr/>
          <p:nvPr/>
        </p:nvSpPr>
        <p:spPr>
          <a:xfrm>
            <a:off x="5038472" y="1277371"/>
            <a:ext cx="4451963" cy="2529932"/>
          </a:xfrm>
          <a:prstGeom prst="rect">
            <a:avLst/>
          </a:prstGeom>
          <a:noFill/>
          <a:ln w="31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44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DB8A77-B5F9-207B-DE4B-C6E5751168FA}"/>
              </a:ext>
            </a:extLst>
          </p:cNvPr>
          <p:cNvSpPr txBox="1"/>
          <p:nvPr/>
        </p:nvSpPr>
        <p:spPr>
          <a:xfrm>
            <a:off x="5088311" y="1315644"/>
            <a:ext cx="4294396" cy="2929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34877" bIns="34877" rtlCol="0" anchor="ctr">
            <a:noAutofit/>
          </a:bodyPr>
          <a:lstStyle/>
          <a:p>
            <a:pPr marL="0" marR="0" lvl="0" indent="0" algn="ctr" defTabSz="870545" rtl="0" eaLnBrk="0" fontAlgn="base" latinLnBrk="0" hangingPunct="0">
              <a:lnSpc>
                <a:spcPts val="1744"/>
              </a:lnSpc>
              <a:spcBef>
                <a:spcPts val="291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3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유공압 실린더 제조기업</a:t>
            </a:r>
            <a:endParaRPr kumimoji="0" lang="ko-KR" altLang="en-US" sz="1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887D5A-FA28-E57C-3ABA-CD66B88EC691}"/>
              </a:ext>
            </a:extLst>
          </p:cNvPr>
          <p:cNvSpPr txBox="1"/>
          <p:nvPr/>
        </p:nvSpPr>
        <p:spPr>
          <a:xfrm>
            <a:off x="5055267" y="1656732"/>
            <a:ext cx="4516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기업소개 </a:t>
            </a: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유공압실린더 및 실린더용 기계부품 제작</a:t>
            </a:r>
            <a:endParaRPr kumimoji="0" lang="en-US" altLang="ko-K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129BFCC3-7FC9-D440-8009-6F643AFDC284}"/>
              </a:ext>
            </a:extLst>
          </p:cNvPr>
          <p:cNvSpPr/>
          <p:nvPr/>
        </p:nvSpPr>
        <p:spPr>
          <a:xfrm>
            <a:off x="5055267" y="3316864"/>
            <a:ext cx="4451963" cy="284358"/>
          </a:xfrm>
          <a:prstGeom prst="rect">
            <a:avLst/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877" rIns="0" rtlCol="0" anchor="t"/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☞ 기대효과 </a:t>
            </a: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유공압실린더 납기 지체율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28.9%p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감소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  <a:b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</a:b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                           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제조 리드타임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32%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개선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클레임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92.3%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감소 등 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7AE82266-FA23-9AAC-F2D0-4C7722A001D4}"/>
              </a:ext>
            </a:extLst>
          </p:cNvPr>
          <p:cNvSpPr/>
          <p:nvPr/>
        </p:nvSpPr>
        <p:spPr>
          <a:xfrm>
            <a:off x="510440" y="3900468"/>
            <a:ext cx="4451963" cy="2807814"/>
          </a:xfrm>
          <a:prstGeom prst="rect">
            <a:avLst/>
          </a:prstGeom>
          <a:noFill/>
          <a:ln w="31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44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23F9EB-176A-61E1-A4F0-E4D36C38B688}"/>
              </a:ext>
            </a:extLst>
          </p:cNvPr>
          <p:cNvSpPr txBox="1"/>
          <p:nvPr/>
        </p:nvSpPr>
        <p:spPr>
          <a:xfrm>
            <a:off x="560279" y="3938742"/>
            <a:ext cx="4294396" cy="2929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34877" bIns="34877" rtlCol="0" anchor="ctr">
            <a:noAutofit/>
          </a:bodyPr>
          <a:lstStyle/>
          <a:p>
            <a:pPr algn="ctr" defTabSz="870545" eaLnBrk="0" fontAlgn="base" hangingPunct="0">
              <a:lnSpc>
                <a:spcPts val="1744"/>
              </a:lnSpc>
              <a:spcBef>
                <a:spcPts val="291"/>
              </a:spcBef>
              <a:spcAft>
                <a:spcPct val="0"/>
              </a:spcAft>
              <a:defRPr/>
            </a:pPr>
            <a:r>
              <a:rPr kumimoji="0" lang="ko-KR" altLang="en-US" sz="13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건설자재용 철강선 제조기업</a:t>
            </a:r>
            <a:endParaRPr kumimoji="0" lang="en-US" altLang="ko-KR" sz="1000" b="1" i="0" u="none" strike="noStrike" kern="1200" cap="none" spc="-15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D6F0CC2-DB47-8EBA-69F2-5C658C5FD315}"/>
              </a:ext>
            </a:extLst>
          </p:cNvPr>
          <p:cNvSpPr/>
          <p:nvPr/>
        </p:nvSpPr>
        <p:spPr>
          <a:xfrm>
            <a:off x="5038472" y="3900364"/>
            <a:ext cx="4451963" cy="2807814"/>
          </a:xfrm>
          <a:prstGeom prst="rect">
            <a:avLst/>
          </a:prstGeom>
          <a:noFill/>
          <a:ln w="31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44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60D3AF1-45A4-8F8F-257F-4BBD44D4037F}"/>
              </a:ext>
            </a:extLst>
          </p:cNvPr>
          <p:cNvSpPr/>
          <p:nvPr/>
        </p:nvSpPr>
        <p:spPr>
          <a:xfrm>
            <a:off x="5071362" y="6329236"/>
            <a:ext cx="4789230" cy="255860"/>
          </a:xfrm>
          <a:prstGeom prst="rect">
            <a:avLst/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877" rIns="0" rtlCol="0" anchor="t"/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☞ 도입효과 </a:t>
            </a:r>
            <a:r>
              <a:rPr kumimoji="0" lang="en-US" altLang="ko-KR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: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리드타임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19%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개선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납기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57%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단축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공정불량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Zero</a:t>
            </a:r>
            <a:endParaRPr lang="ko-KR" altLang="en-US" sz="1200" b="1">
              <a:solidFill>
                <a:srgbClr val="0000FF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525306-45D5-1CB5-A252-DDB293CBF152}"/>
              </a:ext>
            </a:extLst>
          </p:cNvPr>
          <p:cNvSpPr txBox="1"/>
          <p:nvPr/>
        </p:nvSpPr>
        <p:spPr>
          <a:xfrm>
            <a:off x="5116791" y="3943137"/>
            <a:ext cx="4294396" cy="29298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tIns="34877" bIns="34877" rtlCol="0" anchor="ctr">
            <a:noAutofit/>
          </a:bodyPr>
          <a:lstStyle/>
          <a:p>
            <a:pPr marL="0" marR="0" lvl="0" indent="0" algn="ctr" defTabSz="870545" rtl="0" eaLnBrk="0" fontAlgn="base" latinLnBrk="0" hangingPunct="0">
              <a:lnSpc>
                <a:spcPts val="1744"/>
              </a:lnSpc>
              <a:spcBef>
                <a:spcPts val="291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3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냉간 및 열간 압연강판 제조업체</a:t>
            </a:r>
            <a:endParaRPr kumimoji="0" lang="ko-KR" altLang="en-US" sz="1000" b="1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1D62E4-9B1B-0D5A-FAAC-3658A4D8F551}"/>
              </a:ext>
            </a:extLst>
          </p:cNvPr>
          <p:cNvSpPr txBox="1"/>
          <p:nvPr/>
        </p:nvSpPr>
        <p:spPr>
          <a:xfrm>
            <a:off x="5083386" y="4333268"/>
            <a:ext cx="454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기업</a:t>
            </a:r>
            <a:r>
              <a:rPr lang="ko-KR" altLang="en-US" sz="12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소개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포스코의 강판을 고객 희망규격으로 가공</a:t>
            </a:r>
            <a:endParaRPr kumimoji="0" lang="ko-KR" altLang="en-US" sz="11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4AB118-FDAE-5319-06ED-13FFC3F6201B}"/>
              </a:ext>
            </a:extLst>
          </p:cNvPr>
          <p:cNvSpPr txBox="1"/>
          <p:nvPr/>
        </p:nvSpPr>
        <p:spPr>
          <a:xfrm>
            <a:off x="5083386" y="5470608"/>
            <a:ext cx="45476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개선내용</a:t>
            </a:r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- ICT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기반 입출고 창고관리시스템 구축으로 적재상황 및 물류흐름  </a:t>
            </a:r>
            <a:b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</a:b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 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실시간 관리</a:t>
            </a:r>
            <a:endParaRPr kumimoji="0" lang="en-US" altLang="ko-K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-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소재 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Tracking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자동화 및 위치파악으로 재고 최소화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생산성 향상</a:t>
            </a:r>
            <a:endParaRPr kumimoji="0" lang="ko-KR" altLang="en-US" sz="1100" b="0" i="0" u="none" strike="noStrike" kern="1200" cap="none" spc="-3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1673845-F5FD-7EBA-B467-B6E595A145C0}"/>
              </a:ext>
            </a:extLst>
          </p:cNvPr>
          <p:cNvSpPr txBox="1"/>
          <p:nvPr/>
        </p:nvSpPr>
        <p:spPr>
          <a:xfrm>
            <a:off x="5083386" y="4638385"/>
            <a:ext cx="47011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문제진단</a:t>
            </a:r>
            <a:endParaRPr lang="en-US" altLang="ko-KR" sz="110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-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공장현장의 원료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재공품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제품 입고 및 공정투입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출하지시 수작업    </a:t>
            </a:r>
            <a:b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처리 방식 및 이로 인한 재고 관리 애로</a:t>
            </a:r>
            <a:endParaRPr lang="en-US" altLang="ko-KR" sz="110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kumimoji="0" lang="ko-KR" altLang="en-US" sz="1100" b="0" i="0" u="none" strike="noStrike" kern="1200" cap="none" spc="-3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100" b="0" i="0" u="none" strike="noStrike" kern="1200" cap="none" spc="-3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- </a:t>
            </a:r>
            <a:r>
              <a:rPr kumimoji="0" lang="ko-KR" altLang="en-US" sz="1100" b="0" i="0" u="none" strike="noStrike" kern="1200" cap="none" spc="-3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악성재고 및 관리비용 증가</a:t>
            </a:r>
            <a:r>
              <a:rPr kumimoji="0" lang="en-US" altLang="ko-KR" sz="1100" b="0" i="0" u="none" strike="noStrike" kern="1200" cap="none" spc="-3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lang="ko-KR" altLang="en-US" sz="1100" spc="-3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소재 오투입으로 인한 생산로스</a:t>
            </a:r>
            <a:r>
              <a:rPr lang="en-US" altLang="ko-KR" sz="1100" spc="-3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 spc="-3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클레임</a:t>
            </a:r>
            <a:endParaRPr kumimoji="0" lang="ko-KR" altLang="en-US" sz="1100" b="0" i="0" u="none" strike="noStrike" kern="1200" cap="none" spc="-3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44A3DD1-F349-D59B-CF89-27E58BE25FEB}"/>
              </a:ext>
            </a:extLst>
          </p:cNvPr>
          <p:cNvSpPr/>
          <p:nvPr/>
        </p:nvSpPr>
        <p:spPr>
          <a:xfrm>
            <a:off x="515210" y="3331113"/>
            <a:ext cx="4789230" cy="255860"/>
          </a:xfrm>
          <a:prstGeom prst="rect">
            <a:avLst/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877" rIns="0" rtlCol="0" anchor="t"/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☞ 도입효과 </a:t>
            </a:r>
            <a:r>
              <a:rPr kumimoji="0" lang="en-US" altLang="ko-KR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: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설비가동률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3.8%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향상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공정불량률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8.4%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감소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                           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재고비용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15.5%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감축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수주출하 리드타임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15%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감소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FDC697-40C5-74DC-ADFC-EEDB47089751}"/>
              </a:ext>
            </a:extLst>
          </p:cNvPr>
          <p:cNvSpPr txBox="1"/>
          <p:nvPr/>
        </p:nvSpPr>
        <p:spPr>
          <a:xfrm>
            <a:off x="527235" y="1620371"/>
            <a:ext cx="454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기업</a:t>
            </a:r>
            <a:r>
              <a:rPr lang="ko-KR" altLang="en-US" sz="12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소개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: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재단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조관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도장을 거친 철 구조관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(pipe)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 2" panose="05020102010507070707" pitchFamily="18" charset="2"/>
              </a:rPr>
              <a:t>제조 </a:t>
            </a:r>
            <a:endParaRPr kumimoji="0" lang="ko-KR" altLang="en-US" sz="11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167F903D-DA86-DAF8-BADF-66727BEE6F5D}"/>
              </a:ext>
            </a:extLst>
          </p:cNvPr>
          <p:cNvSpPr txBox="1"/>
          <p:nvPr/>
        </p:nvSpPr>
        <p:spPr>
          <a:xfrm>
            <a:off x="527234" y="2602540"/>
            <a:ext cx="454764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개선내용</a:t>
            </a:r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-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조관라인에서 수집되는 데이터 범위를 확대하고 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MES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활용도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향상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endParaRPr kumimoji="0" lang="en-US" altLang="ko-K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-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생산 모니터링 기능 강화로 현장 흐름을 전사 내 실시간 공유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관리</a:t>
            </a:r>
            <a:endParaRPr kumimoji="0" lang="ko-KR" altLang="en-US" sz="1100" b="0" i="0" u="none" strike="noStrike" kern="1200" cap="none" spc="-3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26" name="TextBox 1025">
            <a:extLst>
              <a:ext uri="{FF2B5EF4-FFF2-40B4-BE49-F238E27FC236}">
                <a16:creationId xmlns:a16="http://schemas.microsoft.com/office/drawing/2014/main" id="{F55AD09C-D0A1-3452-FF13-1E1841CB1378}"/>
              </a:ext>
            </a:extLst>
          </p:cNvPr>
          <p:cNvSpPr txBox="1"/>
          <p:nvPr/>
        </p:nvSpPr>
        <p:spPr>
          <a:xfrm>
            <a:off x="527234" y="1919028"/>
            <a:ext cx="47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문제진단</a:t>
            </a:r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Aft>
                <a:spcPts val="291"/>
              </a:spcAft>
              <a:buClrTx/>
              <a:buSzTx/>
              <a:tabLst/>
              <a:defRPr/>
            </a:pPr>
            <a:r>
              <a:rPr lang="en-US" altLang="ko-KR" sz="12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-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기존 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MES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에 축적된 생산설비별 실적데이터를 엑셀로만 이용</a:t>
            </a:r>
            <a:endParaRPr kumimoji="0" lang="en-US" altLang="ko-KR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Aft>
                <a:spcPts val="291"/>
              </a:spcAft>
              <a:buClrTx/>
              <a:buSzTx/>
              <a:tabLst/>
              <a:defRPr/>
            </a:pP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 (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수집된 데이터 활용수준이 낮아 시스템의 추가 업그레이드 필요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kumimoji="0" lang="ko-KR" altLang="en-US" sz="1100" b="0" i="0" u="none" strike="noStrike" kern="1200" cap="none" spc="-3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27" name="직사각형 1026">
            <a:extLst>
              <a:ext uri="{FF2B5EF4-FFF2-40B4-BE49-F238E27FC236}">
                <a16:creationId xmlns:a16="http://schemas.microsoft.com/office/drawing/2014/main" id="{A1D43F24-2F30-AD99-0962-03A8DA700FDD}"/>
              </a:ext>
            </a:extLst>
          </p:cNvPr>
          <p:cNvSpPr/>
          <p:nvPr/>
        </p:nvSpPr>
        <p:spPr>
          <a:xfrm>
            <a:off x="524997" y="6140975"/>
            <a:ext cx="4789230" cy="255860"/>
          </a:xfrm>
          <a:prstGeom prst="rect">
            <a:avLst/>
          </a:prstGeom>
          <a:noFill/>
          <a:ln w="31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877" rIns="0" rtlCol="0" anchor="t"/>
          <a:lstStyle/>
          <a:p>
            <a:pPr defTabSz="664403"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☞ 도입효과 </a:t>
            </a:r>
            <a:r>
              <a:rPr kumimoji="0" lang="en-US" altLang="ko-KR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: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철강선 생산성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2.5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배 향상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에너지 효율 향상 및</a:t>
            </a:r>
            <a:endParaRPr lang="en-US" altLang="ko-KR" sz="1200" b="1">
              <a:solidFill>
                <a:srgbClr val="0000FF"/>
              </a:solidFill>
              <a:latin typeface="Calibri" panose="020F0502020204030204"/>
              <a:ea typeface="맑은 고딕" panose="020B0503020000020004" pitchFamily="50" charset="-127"/>
            </a:endParaRPr>
          </a:p>
          <a:p>
            <a:pPr defTabSz="664403" eaLnBrk="0" fontAlgn="base" latinLnBrk="0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                          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전기료 절감 효과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(Kg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당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10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원 절감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월 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600</a:t>
            </a:r>
            <a:r>
              <a:rPr lang="ko-KR" altLang="en-US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만원 수준</a:t>
            </a:r>
            <a:r>
              <a:rPr lang="en-US" altLang="ko-KR" sz="1200" b="1">
                <a:solidFill>
                  <a:srgbClr val="0000FF"/>
                </a:solidFill>
                <a:latin typeface="Calibri" panose="020F0502020204030204"/>
                <a:ea typeface="맑은 고딕" panose="020B0503020000020004" pitchFamily="50" charset="-127"/>
              </a:rPr>
              <a:t>)</a:t>
            </a:r>
            <a:endParaRPr lang="ko-KR" altLang="en-US" sz="1200" b="1">
              <a:solidFill>
                <a:srgbClr val="0000FF"/>
              </a:solidFill>
              <a:latin typeface="Calibri" panose="020F0502020204030204"/>
              <a:ea typeface="맑은 고딕" panose="020B0503020000020004" pitchFamily="50" charset="-127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sz="1200" b="1">
              <a:solidFill>
                <a:srgbClr val="0000FF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6AC733BE-AA00-612E-F5B2-7F85D2E7522D}"/>
              </a:ext>
            </a:extLst>
          </p:cNvPr>
          <p:cNvSpPr txBox="1"/>
          <p:nvPr/>
        </p:nvSpPr>
        <p:spPr>
          <a:xfrm>
            <a:off x="537021" y="4333268"/>
            <a:ext cx="4547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기업</a:t>
            </a:r>
            <a:r>
              <a:rPr lang="ko-KR" altLang="en-US" sz="12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소개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: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건설 분야에 활용되는 철선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철망 등 가공제품 제조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sym typeface="Wingdings 2" panose="05020102010507070707" pitchFamily="18" charset="2"/>
              </a:rPr>
              <a:t> </a:t>
            </a:r>
            <a:endParaRPr kumimoji="0" lang="ko-KR" altLang="en-US" sz="1100" b="0" i="0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31" name="TextBox 1030">
            <a:extLst>
              <a:ext uri="{FF2B5EF4-FFF2-40B4-BE49-F238E27FC236}">
                <a16:creationId xmlns:a16="http://schemas.microsoft.com/office/drawing/2014/main" id="{9AD8F0C2-C719-E931-CD8D-88044F809657}"/>
              </a:ext>
            </a:extLst>
          </p:cNvPr>
          <p:cNvSpPr txBox="1"/>
          <p:nvPr/>
        </p:nvSpPr>
        <p:spPr>
          <a:xfrm>
            <a:off x="537021" y="5366237"/>
            <a:ext cx="4547641" cy="679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개선내용</a:t>
            </a:r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defTabSz="664403" eaLnBrk="0" fontAlgn="base" latinLnBrk="0" hangingPunct="0">
              <a:spcBef>
                <a:spcPct val="0"/>
              </a:spcBef>
              <a:spcAft>
                <a:spcPts val="218"/>
              </a:spcAft>
              <a:defRPr/>
            </a:pP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-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철강선 생산을 위한 핵심설비인 전기로의 구형 제어박스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교체   </a:t>
            </a:r>
            <a:endParaRPr lang="en-US" altLang="ko-KR" sz="110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664403" eaLnBrk="0" fontAlgn="base" latinLnBrk="0" hangingPunct="0">
              <a:spcBef>
                <a:spcPct val="0"/>
              </a:spcBef>
              <a:spcAft>
                <a:spcPts val="218"/>
              </a:spcAft>
              <a:defRPr/>
            </a:pP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-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수작업 기기조작 및 생산기록을 자동화하고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열처리온도 미세 조정</a:t>
            </a:r>
            <a:endParaRPr lang="ko-KR" altLang="en-US" sz="1100" spc="-23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2" name="TextBox 1031">
            <a:extLst>
              <a:ext uri="{FF2B5EF4-FFF2-40B4-BE49-F238E27FC236}">
                <a16:creationId xmlns:a16="http://schemas.microsoft.com/office/drawing/2014/main" id="{6CF120A8-1444-A46C-61B3-C9B0FD190DAD}"/>
              </a:ext>
            </a:extLst>
          </p:cNvPr>
          <p:cNvSpPr txBox="1"/>
          <p:nvPr/>
        </p:nvSpPr>
        <p:spPr>
          <a:xfrm>
            <a:off x="537021" y="4655858"/>
            <a:ext cx="4701156" cy="695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문제진단</a:t>
            </a:r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defTabSz="664403" eaLnBrk="0" fontAlgn="base" latinLnBrk="0" hangingPunct="0">
              <a:spcBef>
                <a:spcPct val="0"/>
              </a:spcBef>
              <a:spcAft>
                <a:spcPts val="218"/>
              </a:spcAft>
              <a:defRPr/>
            </a:pPr>
            <a:r>
              <a:rPr lang="en-US" altLang="ko-KR" sz="12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직원이 심야에 전기로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전원을 직접 켜고 기계 작업 모니터링 필요</a:t>
            </a:r>
            <a:endParaRPr lang="en-US" altLang="ko-KR" sz="1100" b="1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defTabSz="664403" eaLnBrk="0" fontAlgn="base" latinLnBrk="0" hangingPunct="0">
              <a:spcBef>
                <a:spcPct val="0"/>
              </a:spcBef>
              <a:spcAft>
                <a:spcPts val="218"/>
              </a:spcAft>
              <a:defRPr/>
            </a:pPr>
            <a:r>
              <a:rPr lang="ko-KR" altLang="en-US" sz="1100" b="1" spc="-23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품질을 좌우하는 열처리 온도 조정 시 숙련공의 감에 의존</a:t>
            </a:r>
          </a:p>
        </p:txBody>
      </p:sp>
      <p:sp>
        <p:nvSpPr>
          <p:cNvPr id="1034" name="TextBox 1033">
            <a:extLst>
              <a:ext uri="{FF2B5EF4-FFF2-40B4-BE49-F238E27FC236}">
                <a16:creationId xmlns:a16="http://schemas.microsoft.com/office/drawing/2014/main" id="{C62645E2-B363-61DD-604D-BBB1C42290F0}"/>
              </a:ext>
            </a:extLst>
          </p:cNvPr>
          <p:cNvSpPr txBox="1"/>
          <p:nvPr/>
        </p:nvSpPr>
        <p:spPr>
          <a:xfrm>
            <a:off x="5055267" y="2602540"/>
            <a:ext cx="493829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개선내용</a:t>
            </a:r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- MES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로 생산계획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작업지시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중간검사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도면관리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외주작업 자동화</a:t>
            </a: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-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인건비 감소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(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당초 예상보다 적은 보강인력 유지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)</a:t>
            </a:r>
            <a:endParaRPr kumimoji="0" lang="ko-KR" altLang="en-US" sz="1100" b="0" i="0" u="none" strike="noStrike" kern="1200" cap="none" spc="-3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35" name="TextBox 1034">
            <a:extLst>
              <a:ext uri="{FF2B5EF4-FFF2-40B4-BE49-F238E27FC236}">
                <a16:creationId xmlns:a16="http://schemas.microsoft.com/office/drawing/2014/main" id="{E4A57DF8-B29B-796C-41F8-E306AAAF9EA8}"/>
              </a:ext>
            </a:extLst>
          </p:cNvPr>
          <p:cNvSpPr txBox="1"/>
          <p:nvPr/>
        </p:nvSpPr>
        <p:spPr>
          <a:xfrm>
            <a:off x="5055267" y="1919028"/>
            <a:ext cx="47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문제진단</a:t>
            </a:r>
            <a:endParaRPr kumimoji="0" lang="en-US" altLang="ko-KR" sz="12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lang="en-US" altLang="ko-KR" sz="1200" b="1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-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생산계획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자재관리 및 작업지시 수기 관리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제품 중간검사 미실시</a:t>
            </a:r>
            <a:r>
              <a:rPr kumimoji="0" lang="en-US" altLang="ko-KR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rPr>
              <a:t>,</a:t>
            </a: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en-US" altLang="ko-KR" sz="110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marL="0" marR="0" lvl="0" indent="0" algn="l" defTabSz="88587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291"/>
              </a:spcAft>
              <a:buClrTx/>
              <a:buSzTx/>
              <a:tabLst/>
              <a:defRPr/>
            </a:pPr>
            <a:r>
              <a:rPr lang="en-US" altLang="ko-KR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10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프린터 도면 작업에 따른 납기지연 및 에러 빈번</a:t>
            </a:r>
            <a:endParaRPr kumimoji="0" lang="ko-KR" altLang="en-US" sz="1100" b="0" i="0" u="none" strike="noStrike" kern="1200" cap="none" spc="-3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맑은 고딕" panose="020B0503020000020004" pitchFamily="50" charset="-127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0EABC9B6-F870-9334-0FA5-1AC9D6928649}"/>
              </a:ext>
            </a:extLst>
          </p:cNvPr>
          <p:cNvSpPr/>
          <p:nvPr/>
        </p:nvSpPr>
        <p:spPr>
          <a:xfrm>
            <a:off x="616734" y="1293235"/>
            <a:ext cx="324000" cy="324000"/>
          </a:xfrm>
          <a:prstGeom prst="ellips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/>
              <a:t>1</a:t>
            </a:r>
            <a:endParaRPr lang="ko-KR" altLang="en-US" b="1"/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5FC239EE-8512-7F73-6813-6F2C7B02F124}"/>
              </a:ext>
            </a:extLst>
          </p:cNvPr>
          <p:cNvSpPr/>
          <p:nvPr/>
        </p:nvSpPr>
        <p:spPr>
          <a:xfrm>
            <a:off x="5124714" y="1295530"/>
            <a:ext cx="324000" cy="324000"/>
          </a:xfrm>
          <a:prstGeom prst="ellips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/>
              <a:t>2</a:t>
            </a:r>
            <a:endParaRPr lang="ko-KR" altLang="en-US" b="1"/>
          </a:p>
        </p:txBody>
      </p:sp>
      <p:sp>
        <p:nvSpPr>
          <p:cNvPr id="17" name="타원 16">
            <a:extLst>
              <a:ext uri="{FF2B5EF4-FFF2-40B4-BE49-F238E27FC236}">
                <a16:creationId xmlns:a16="http://schemas.microsoft.com/office/drawing/2014/main" id="{142E38E8-18C1-82E8-1F1D-B1618C987C04}"/>
              </a:ext>
            </a:extLst>
          </p:cNvPr>
          <p:cNvSpPr/>
          <p:nvPr/>
        </p:nvSpPr>
        <p:spPr>
          <a:xfrm>
            <a:off x="624131" y="3924856"/>
            <a:ext cx="324000" cy="324000"/>
          </a:xfrm>
          <a:prstGeom prst="ellips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/>
              <a:t>3</a:t>
            </a:r>
            <a:endParaRPr lang="ko-KR" altLang="en-US" b="1"/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30140597-7AD3-0215-5323-A40849F5ADB6}"/>
              </a:ext>
            </a:extLst>
          </p:cNvPr>
          <p:cNvSpPr/>
          <p:nvPr/>
        </p:nvSpPr>
        <p:spPr>
          <a:xfrm>
            <a:off x="5132111" y="3927151"/>
            <a:ext cx="324000" cy="324000"/>
          </a:xfrm>
          <a:prstGeom prst="ellipse">
            <a:avLst/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/>
              <a:t>4</a:t>
            </a:r>
            <a:endParaRPr lang="ko-KR" altLang="en-US" b="1"/>
          </a:p>
        </p:txBody>
      </p:sp>
      <p:sp>
        <p:nvSpPr>
          <p:cNvPr id="3" name="실행 단추: 앞으로 또는 다음으로 이동 2">
            <a:hlinkClick r:id="rId3" highlightClick="1"/>
            <a:extLst>
              <a:ext uri="{FF2B5EF4-FFF2-40B4-BE49-F238E27FC236}">
                <a16:creationId xmlns:a16="http://schemas.microsoft.com/office/drawing/2014/main" id="{6F141A28-9A6A-1CE4-3689-B71829F579DF}"/>
              </a:ext>
            </a:extLst>
          </p:cNvPr>
          <p:cNvSpPr/>
          <p:nvPr/>
        </p:nvSpPr>
        <p:spPr>
          <a:xfrm>
            <a:off x="3584848" y="884257"/>
            <a:ext cx="355447" cy="267161"/>
          </a:xfrm>
          <a:prstGeom prst="actionButtonForwardNext">
            <a:avLst/>
          </a:prstGeom>
          <a:solidFill>
            <a:schemeClr val="bg1">
              <a:lumMod val="95000"/>
            </a:schemeClr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832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5501</TotalTime>
  <Words>1161</Words>
  <Application>Microsoft Office PowerPoint</Application>
  <PresentationFormat>A4 용지(210x297mm)</PresentationFormat>
  <Paragraphs>169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Pretendard</vt:lpstr>
      <vt:lpstr>나눔바른고딕</vt:lpstr>
      <vt:lpstr>맑은 고딕</vt:lpstr>
      <vt:lpstr>Arial</vt:lpstr>
      <vt:lpstr>Calibri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inpix</dc:creator>
  <cp:lastModifiedBy>김민석(Kim Minseok)_과장_설비자재구매실</cp:lastModifiedBy>
  <cp:revision>464</cp:revision>
  <dcterms:created xsi:type="dcterms:W3CDTF">2017-04-17T01:34:38Z</dcterms:created>
  <dcterms:modified xsi:type="dcterms:W3CDTF">2025-06-05T08:14:51Z</dcterms:modified>
</cp:coreProperties>
</file>